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  <p:sldId id="267" r:id="rId3"/>
    <p:sldId id="257" r:id="rId4"/>
    <p:sldId id="269" r:id="rId5"/>
    <p:sldId id="268" r:id="rId6"/>
    <p:sldId id="258" r:id="rId7"/>
    <p:sldId id="261" r:id="rId8"/>
    <p:sldId id="262" r:id="rId9"/>
    <p:sldId id="263" r:id="rId10"/>
    <p:sldId id="265" r:id="rId11"/>
    <p:sldId id="264" r:id="rId12"/>
    <p:sldId id="266" r:id="rId13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38">
          <p15:clr>
            <a:srgbClr val="A4A3A4"/>
          </p15:clr>
        </p15:guide>
        <p15:guide id="2" pos="707">
          <p15:clr>
            <a:srgbClr val="A4A3A4"/>
          </p15:clr>
        </p15:guide>
        <p15:guide id="3" pos="69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413"/>
    <a:srgbClr val="518F36"/>
    <a:srgbClr val="0924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3" autoAdjust="0"/>
    <p:restoredTop sz="98393" autoAdjust="0"/>
  </p:normalViewPr>
  <p:slideViewPr>
    <p:cSldViewPr snapToGrid="0" snapToObjects="1" showGuides="1">
      <p:cViewPr varScale="1">
        <p:scale>
          <a:sx n="73" d="100"/>
          <a:sy n="73" d="100"/>
        </p:scale>
        <p:origin x="1122" y="72"/>
      </p:cViewPr>
      <p:guideLst>
        <p:guide orient="horz" pos="3838"/>
        <p:guide pos="707"/>
        <p:guide pos="69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9C942-5B0D-9B4A-BE37-4E7782DC119A}" type="datetimeFigureOut">
              <a:rPr lang="en-US" smtClean="0"/>
              <a:t>4/26/2018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8D9DB-3147-9949-895D-AE0A46C1002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490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9C942-5B0D-9B4A-BE37-4E7782DC119A}" type="datetimeFigureOut">
              <a:rPr lang="en-US" smtClean="0"/>
              <a:t>4/26/2018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8D9DB-3147-9949-895D-AE0A46C1002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514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9C942-5B0D-9B4A-BE37-4E7782DC119A}" type="datetimeFigureOut">
              <a:rPr lang="en-US" smtClean="0"/>
              <a:t>4/26/2018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8D9DB-3147-9949-895D-AE0A46C1002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988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9C942-5B0D-9B4A-BE37-4E7782DC119A}" type="datetimeFigureOut">
              <a:rPr lang="en-US" smtClean="0"/>
              <a:t>4/26/2018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8D9DB-3147-9949-895D-AE0A46C1002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650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9C942-5B0D-9B4A-BE37-4E7782DC119A}" type="datetimeFigureOut">
              <a:rPr lang="en-US" smtClean="0"/>
              <a:t>4/26/2018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8D9DB-3147-9949-895D-AE0A46C1002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350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9C942-5B0D-9B4A-BE37-4E7782DC119A}" type="datetimeFigureOut">
              <a:rPr lang="en-US" smtClean="0"/>
              <a:t>4/26/2018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8D9DB-3147-9949-895D-AE0A46C1002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115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9C942-5B0D-9B4A-BE37-4E7782DC119A}" type="datetimeFigureOut">
              <a:rPr lang="en-US" smtClean="0"/>
              <a:t>4/26/2018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8D9DB-3147-9949-895D-AE0A46C1002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148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9C942-5B0D-9B4A-BE37-4E7782DC119A}" type="datetimeFigureOut">
              <a:rPr lang="en-US" smtClean="0"/>
              <a:t>4/26/2018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8D9DB-3147-9949-895D-AE0A46C1002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390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9C942-5B0D-9B4A-BE37-4E7782DC119A}" type="datetimeFigureOut">
              <a:rPr lang="en-US" smtClean="0"/>
              <a:t>4/26/2018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8D9DB-3147-9949-895D-AE0A46C1002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515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9C942-5B0D-9B4A-BE37-4E7782DC119A}" type="datetimeFigureOut">
              <a:rPr lang="en-US" smtClean="0"/>
              <a:t>4/26/2018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8D9DB-3147-9949-895D-AE0A46C1002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893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9C942-5B0D-9B4A-BE37-4E7782DC119A}" type="datetimeFigureOut">
              <a:rPr lang="en-US" smtClean="0"/>
              <a:t>4/26/2018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8D9DB-3147-9949-895D-AE0A46C1002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058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 smtClean="0"/>
              <a:t>Click </a:t>
            </a:r>
            <a:r>
              <a:rPr lang="pt-BR" dirty="0" err="1" smtClean="0"/>
              <a:t>to</a:t>
            </a:r>
            <a:r>
              <a:rPr lang="pt-BR" dirty="0" smtClean="0"/>
              <a:t> </a:t>
            </a:r>
            <a:r>
              <a:rPr lang="pt-BR" dirty="0" err="1" smtClean="0"/>
              <a:t>edit</a:t>
            </a:r>
            <a:r>
              <a:rPr lang="pt-BR" dirty="0" smtClean="0"/>
              <a:t> Master </a:t>
            </a:r>
            <a:r>
              <a:rPr lang="pt-BR" dirty="0" err="1" smtClean="0"/>
              <a:t>title</a:t>
            </a:r>
            <a:r>
              <a:rPr lang="pt-BR" dirty="0" smtClean="0"/>
              <a:t> </a:t>
            </a:r>
            <a:r>
              <a:rPr lang="pt-BR" dirty="0" err="1" smtClean="0"/>
              <a:t>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E9C942-5B0D-9B4A-BE37-4E7782DC119A}" type="datetimeFigureOut">
              <a:rPr lang="en-US" smtClean="0"/>
              <a:t>4/26/2018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 b="1" dirty="0" smtClean="0"/>
              <a:t>Planejamento da Comunicação para a implementação da BNCC</a:t>
            </a:r>
            <a:endParaRPr lang="pt-BR" dirty="0" smtClean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8D9DB-3147-9949-895D-AE0A46C10027}" type="slidenum">
              <a:rPr lang="en-US" smtClean="0"/>
              <a:t>‹nº›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7329158" y="6395152"/>
            <a:ext cx="21463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416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emf"/><Relationship Id="rId4" Type="http://schemas.openxmlformats.org/officeDocument/2006/relationships/image" Target="../media/image1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5563" y="3028943"/>
            <a:ext cx="5130800" cy="2641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664968" cy="350132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210299"/>
            <a:ext cx="9906000" cy="6536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00" dirty="0"/>
          </a:p>
        </p:txBody>
      </p:sp>
      <p:sp>
        <p:nvSpPr>
          <p:cNvPr id="9" name="Rectangle 8"/>
          <p:cNvSpPr/>
          <p:nvPr/>
        </p:nvSpPr>
        <p:spPr>
          <a:xfrm>
            <a:off x="0" y="6355368"/>
            <a:ext cx="9906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pt-BR" sz="1200" dirty="0" smtClean="0">
                <a:solidFill>
                  <a:schemeClr val="bg2"/>
                </a:solidFill>
                <a:latin typeface="Trebuchet MS"/>
                <a:cs typeface="Trebuchet MS"/>
              </a:rPr>
              <a:t>PARTE INTEGRANTE DO GUIA DE IMPLEMENTAÇÃO DA BASE NACIONAL COMUM CURRICULAR</a:t>
            </a:r>
            <a:endParaRPr lang="pt-BR" sz="1200" dirty="0">
              <a:solidFill>
                <a:schemeClr val="bg2"/>
              </a:solidFill>
              <a:latin typeface="Trebuchet MS"/>
              <a:cs typeface="Trebuchet MS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5563" y="965200"/>
            <a:ext cx="871413" cy="738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0486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/>
          <p:cNvCxnSpPr/>
          <p:nvPr/>
        </p:nvCxnSpPr>
        <p:spPr>
          <a:xfrm flipH="1">
            <a:off x="965817" y="0"/>
            <a:ext cx="15251" cy="6858000"/>
          </a:xfrm>
          <a:prstGeom prst="line">
            <a:avLst/>
          </a:prstGeom>
          <a:ln w="28575" cmpd="sng">
            <a:solidFill>
              <a:srgbClr val="092474"/>
            </a:solidFill>
            <a:prstDash val="sysDot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965817" y="383757"/>
            <a:ext cx="8940183" cy="110138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400" dirty="0"/>
          </a:p>
        </p:txBody>
      </p:sp>
      <p:sp>
        <p:nvSpPr>
          <p:cNvPr id="6" name="Oval 5"/>
          <p:cNvSpPr/>
          <p:nvPr/>
        </p:nvSpPr>
        <p:spPr>
          <a:xfrm>
            <a:off x="269581" y="276137"/>
            <a:ext cx="1359666" cy="1359666"/>
          </a:xfrm>
          <a:prstGeom prst="ellipse">
            <a:avLst/>
          </a:prstGeom>
          <a:solidFill>
            <a:srgbClr val="0924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092474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701799" y="372279"/>
            <a:ext cx="7608199" cy="11013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r>
              <a:rPr lang="pt-BR" sz="2000" b="1" u="sng" dirty="0">
                <a:solidFill>
                  <a:srgbClr val="092474"/>
                </a:solidFill>
                <a:latin typeface="Calibri"/>
                <a:cs typeface="Calibri"/>
              </a:rPr>
              <a:t>PÚBLICO-ALVO: </a:t>
            </a:r>
            <a:r>
              <a:rPr lang="pt-BR" sz="2000" b="1" dirty="0" smtClean="0">
                <a:solidFill>
                  <a:srgbClr val="092474"/>
                </a:solidFill>
                <a:latin typeface="Calibri"/>
                <a:cs typeface="Calibri"/>
              </a:rPr>
              <a:t>PROFESSORES</a:t>
            </a:r>
          </a:p>
        </p:txBody>
      </p:sp>
      <p:sp>
        <p:nvSpPr>
          <p:cNvPr id="4" name="Rectangle 3"/>
          <p:cNvSpPr/>
          <p:nvPr/>
        </p:nvSpPr>
        <p:spPr>
          <a:xfrm>
            <a:off x="6243549" y="1787390"/>
            <a:ext cx="3324762" cy="4490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pt-BR" b="1" dirty="0" smtClean="0">
                <a:solidFill>
                  <a:srgbClr val="092474"/>
                </a:solidFill>
                <a:latin typeface="Calibri"/>
                <a:cs typeface="Calibri"/>
              </a:rPr>
              <a:t>Ações sugeridas</a:t>
            </a:r>
          </a:p>
          <a:p>
            <a:pPr>
              <a:lnSpc>
                <a:spcPct val="90000"/>
              </a:lnSpc>
            </a:pPr>
            <a:endParaRPr lang="pt-BR" sz="800" b="1" dirty="0">
              <a:solidFill>
                <a:schemeClr val="tx2"/>
              </a:solidFill>
              <a:latin typeface="Calibri"/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pt-BR" sz="1100" dirty="0" smtClean="0">
                <a:latin typeface="Calibri"/>
                <a:cs typeface="Calibri"/>
              </a:rPr>
              <a:t>Envio </a:t>
            </a:r>
            <a:r>
              <a:rPr lang="pt-BR" sz="1100" dirty="0">
                <a:latin typeface="Calibri"/>
                <a:cs typeface="Calibri"/>
              </a:rPr>
              <a:t>de mensagens por </a:t>
            </a:r>
            <a:r>
              <a:rPr lang="pt-BR" sz="1100" dirty="0" err="1" smtClean="0">
                <a:latin typeface="Calibri"/>
                <a:cs typeface="Calibri"/>
              </a:rPr>
              <a:t>WhatsApp</a:t>
            </a:r>
            <a:r>
              <a:rPr lang="pt-BR" sz="1100" dirty="0" smtClean="0">
                <a:latin typeface="Calibri"/>
                <a:cs typeface="Calibri"/>
              </a:rPr>
              <a:t>.</a:t>
            </a:r>
            <a:endParaRPr lang="pt-BR" sz="1100" dirty="0">
              <a:latin typeface="Calibri"/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pt-BR" sz="1100" dirty="0" smtClean="0">
                <a:latin typeface="Calibri"/>
                <a:cs typeface="Calibri"/>
              </a:rPr>
              <a:t>Criar páginas especiais </a:t>
            </a:r>
            <a:r>
              <a:rPr lang="pt-BR" sz="1100" dirty="0">
                <a:latin typeface="Calibri"/>
                <a:cs typeface="Calibri"/>
              </a:rPr>
              <a:t>para professores no </a:t>
            </a:r>
            <a:r>
              <a:rPr lang="pt-BR" sz="1100" dirty="0" smtClean="0">
                <a:latin typeface="Calibri"/>
                <a:cs typeface="Calibri"/>
              </a:rPr>
              <a:t>site, </a:t>
            </a:r>
            <a:r>
              <a:rPr lang="pt-BR" sz="1100" dirty="0">
                <a:latin typeface="Calibri"/>
                <a:cs typeface="Calibri"/>
              </a:rPr>
              <a:t>com materiais </a:t>
            </a:r>
            <a:r>
              <a:rPr lang="pt-BR" sz="1100" dirty="0" smtClean="0">
                <a:latin typeface="Calibri"/>
                <a:cs typeface="Calibri"/>
              </a:rPr>
              <a:t>que </a:t>
            </a:r>
            <a:r>
              <a:rPr lang="pt-BR" sz="1100" dirty="0">
                <a:latin typeface="Calibri"/>
                <a:cs typeface="Calibri"/>
              </a:rPr>
              <a:t>informem sobre a importância da </a:t>
            </a:r>
            <a:r>
              <a:rPr lang="pt-BR" sz="1100" dirty="0" smtClean="0">
                <a:latin typeface="Calibri"/>
                <a:cs typeface="Calibri"/>
              </a:rPr>
              <a:t>BNCC e </a:t>
            </a:r>
            <a:r>
              <a:rPr lang="pt-BR" sz="1100" dirty="0">
                <a:latin typeface="Calibri"/>
                <a:cs typeface="Calibri"/>
              </a:rPr>
              <a:t>sobre </a:t>
            </a:r>
            <a:r>
              <a:rPr lang="pt-BR" sz="1100" dirty="0" smtClean="0">
                <a:latin typeface="Calibri"/>
                <a:cs typeface="Calibri"/>
              </a:rPr>
              <a:t>a implementação.</a:t>
            </a:r>
            <a:endParaRPr lang="pt-BR" sz="1100" dirty="0">
              <a:latin typeface="Calibri"/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pt-BR" sz="1100" dirty="0" smtClean="0">
                <a:latin typeface="Calibri"/>
                <a:cs typeface="Calibri"/>
              </a:rPr>
              <a:t>Encontros </a:t>
            </a:r>
            <a:r>
              <a:rPr lang="pt-BR" sz="1100" dirty="0">
                <a:latin typeface="Calibri"/>
                <a:cs typeface="Calibri"/>
              </a:rPr>
              <a:t>e palestras formativas sobre BNCC </a:t>
            </a:r>
            <a:r>
              <a:rPr lang="pt-BR" sz="1100" dirty="0" smtClean="0">
                <a:latin typeface="Calibri"/>
                <a:cs typeface="Calibri"/>
              </a:rPr>
              <a:t/>
            </a:r>
            <a:br>
              <a:rPr lang="pt-BR" sz="1100" dirty="0" smtClean="0">
                <a:latin typeface="Calibri"/>
                <a:cs typeface="Calibri"/>
              </a:rPr>
            </a:br>
            <a:r>
              <a:rPr lang="pt-BR" sz="1100" dirty="0" smtClean="0">
                <a:latin typeface="Calibri"/>
                <a:cs typeface="Calibri"/>
              </a:rPr>
              <a:t>e </a:t>
            </a:r>
            <a:r>
              <a:rPr lang="pt-BR" sz="1100" dirty="0">
                <a:latin typeface="Calibri"/>
                <a:cs typeface="Calibri"/>
              </a:rPr>
              <a:t>o papel do currículo na formação dos </a:t>
            </a:r>
            <a:r>
              <a:rPr lang="pt-BR" sz="1100" dirty="0" smtClean="0">
                <a:latin typeface="Calibri"/>
                <a:cs typeface="Calibri"/>
              </a:rPr>
              <a:t>alunos.</a:t>
            </a:r>
            <a:endParaRPr lang="pt-BR" sz="1100" dirty="0">
              <a:latin typeface="Calibri"/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pt-BR" sz="1100" dirty="0" smtClean="0">
                <a:latin typeface="Calibri"/>
                <a:cs typeface="Calibri"/>
              </a:rPr>
              <a:t>Viabilizar</a:t>
            </a:r>
            <a:r>
              <a:rPr lang="pt-BR" sz="1100" dirty="0">
                <a:latin typeface="Calibri"/>
                <a:cs typeface="Calibri"/>
              </a:rPr>
              <a:t>/organizar grupos de trabalho sobre </a:t>
            </a:r>
            <a:r>
              <a:rPr lang="pt-BR" sz="1100" dirty="0" smtClean="0">
                <a:latin typeface="Calibri"/>
                <a:cs typeface="Calibri"/>
              </a:rPr>
              <a:t/>
            </a:r>
            <a:br>
              <a:rPr lang="pt-BR" sz="1100" dirty="0" smtClean="0">
                <a:latin typeface="Calibri"/>
                <a:cs typeface="Calibri"/>
              </a:rPr>
            </a:br>
            <a:r>
              <a:rPr lang="pt-BR" sz="1100" dirty="0" smtClean="0">
                <a:latin typeface="Calibri"/>
                <a:cs typeface="Calibri"/>
              </a:rPr>
              <a:t>a </a:t>
            </a:r>
            <a:r>
              <a:rPr lang="pt-BR" sz="1100" dirty="0">
                <a:latin typeface="Calibri"/>
                <a:cs typeface="Calibri"/>
              </a:rPr>
              <a:t>importância e o porquê da BNCC e sobre </a:t>
            </a:r>
            <a:r>
              <a:rPr lang="pt-BR" sz="1100" dirty="0" smtClean="0">
                <a:latin typeface="Calibri"/>
                <a:cs typeface="Calibri"/>
              </a:rPr>
              <a:t/>
            </a:r>
            <a:br>
              <a:rPr lang="pt-BR" sz="1100" dirty="0" smtClean="0">
                <a:latin typeface="Calibri"/>
                <a:cs typeface="Calibri"/>
              </a:rPr>
            </a:br>
            <a:r>
              <a:rPr lang="pt-BR" sz="1100" dirty="0" smtClean="0">
                <a:latin typeface="Calibri"/>
                <a:cs typeface="Calibri"/>
              </a:rPr>
              <a:t>os </a:t>
            </a:r>
            <a:r>
              <a:rPr lang="pt-BR" sz="1100" dirty="0">
                <a:latin typeface="Calibri"/>
                <a:cs typeface="Calibri"/>
              </a:rPr>
              <a:t>documentos e referências curriculares </a:t>
            </a:r>
            <a:r>
              <a:rPr lang="pt-BR" sz="1100" dirty="0" smtClean="0">
                <a:latin typeface="Calibri"/>
                <a:cs typeface="Calibri"/>
              </a:rPr>
              <a:t/>
            </a:r>
            <a:br>
              <a:rPr lang="pt-BR" sz="1100" dirty="0" smtClean="0">
                <a:latin typeface="Calibri"/>
                <a:cs typeface="Calibri"/>
              </a:rPr>
            </a:br>
            <a:r>
              <a:rPr lang="pt-BR" sz="1100" dirty="0" smtClean="0">
                <a:latin typeface="Calibri"/>
                <a:cs typeface="Calibri"/>
              </a:rPr>
              <a:t>da </a:t>
            </a:r>
            <a:r>
              <a:rPr lang="pt-BR" sz="1100" dirty="0">
                <a:latin typeface="Calibri"/>
                <a:cs typeface="Calibri"/>
              </a:rPr>
              <a:t>rede e das </a:t>
            </a:r>
            <a:r>
              <a:rPr lang="pt-BR" sz="1100" dirty="0" smtClean="0">
                <a:latin typeface="Calibri"/>
                <a:cs typeface="Calibri"/>
              </a:rPr>
              <a:t>escolas.</a:t>
            </a:r>
            <a:endParaRPr lang="pt-BR" sz="1100" dirty="0">
              <a:latin typeface="Calibri"/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pt-BR" sz="1100" dirty="0" smtClean="0">
                <a:latin typeface="Calibri"/>
                <a:cs typeface="Calibri"/>
              </a:rPr>
              <a:t>Criar </a:t>
            </a:r>
            <a:r>
              <a:rPr lang="pt-BR" sz="1100" dirty="0">
                <a:latin typeface="Calibri"/>
                <a:cs typeface="Calibri"/>
              </a:rPr>
              <a:t>canais de feedback e/ou escuta das opiniões </a:t>
            </a:r>
            <a:r>
              <a:rPr lang="pt-BR" sz="1100" dirty="0" smtClean="0">
                <a:latin typeface="Calibri"/>
                <a:cs typeface="Calibri"/>
              </a:rPr>
              <a:t/>
            </a:r>
            <a:br>
              <a:rPr lang="pt-BR" sz="1100" dirty="0" smtClean="0">
                <a:latin typeface="Calibri"/>
                <a:cs typeface="Calibri"/>
              </a:rPr>
            </a:br>
            <a:r>
              <a:rPr lang="pt-BR" sz="1100" dirty="0" smtClean="0">
                <a:latin typeface="Calibri"/>
                <a:cs typeface="Calibri"/>
              </a:rPr>
              <a:t>e </a:t>
            </a:r>
            <a:r>
              <a:rPr lang="pt-BR" sz="1100" dirty="0">
                <a:latin typeface="Calibri"/>
                <a:cs typeface="Calibri"/>
              </a:rPr>
              <a:t>sugestões dos professores, sistematizar esse material e disseminar.  </a:t>
            </a:r>
          </a:p>
          <a:p>
            <a:r>
              <a:rPr lang="pt-BR" sz="1100" dirty="0">
                <a:latin typeface="Calibri"/>
                <a:cs typeface="Calibri"/>
              </a:rPr>
              <a:t> </a:t>
            </a:r>
            <a:endParaRPr lang="pt-BR" sz="1100" dirty="0" smtClean="0">
              <a:latin typeface="Calibri"/>
              <a:cs typeface="Calibri"/>
            </a:endParaRPr>
          </a:p>
          <a:p>
            <a:endParaRPr lang="pt-BR" sz="800" dirty="0">
              <a:latin typeface="Calibri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pt-BR" b="1" dirty="0" smtClean="0">
                <a:solidFill>
                  <a:srgbClr val="092474"/>
                </a:solidFill>
                <a:latin typeface="Calibri"/>
                <a:cs typeface="Calibri"/>
              </a:rPr>
              <a:t>Materiais </a:t>
            </a:r>
            <a:r>
              <a:rPr lang="pt-BR" b="1" dirty="0">
                <a:solidFill>
                  <a:srgbClr val="092474"/>
                </a:solidFill>
                <a:latin typeface="Calibri"/>
                <a:cs typeface="Calibri"/>
              </a:rPr>
              <a:t>de apoio </a:t>
            </a:r>
            <a:r>
              <a:rPr lang="pt-BR" b="1" dirty="0" smtClean="0">
                <a:solidFill>
                  <a:srgbClr val="092474"/>
                </a:solidFill>
                <a:latin typeface="Calibri"/>
                <a:cs typeface="Calibri"/>
              </a:rPr>
              <a:t>sugeridos</a:t>
            </a:r>
          </a:p>
          <a:p>
            <a:pPr>
              <a:lnSpc>
                <a:spcPct val="90000"/>
              </a:lnSpc>
            </a:pPr>
            <a:endParaRPr lang="pt-BR" sz="800" dirty="0">
              <a:latin typeface="Calibri"/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pt-BR" sz="1100" dirty="0" smtClean="0">
                <a:latin typeface="Calibri"/>
                <a:cs typeface="Calibri"/>
              </a:rPr>
              <a:t>Textos </a:t>
            </a:r>
            <a:r>
              <a:rPr lang="pt-BR" sz="1100" dirty="0">
                <a:latin typeface="Calibri"/>
                <a:cs typeface="Calibri"/>
              </a:rPr>
              <a:t>introdutórios da </a:t>
            </a:r>
            <a:r>
              <a:rPr lang="pt-BR" sz="1100" dirty="0" smtClean="0">
                <a:latin typeface="Calibri"/>
                <a:cs typeface="Calibri"/>
              </a:rPr>
              <a:t>BNCC.</a:t>
            </a:r>
            <a:endParaRPr lang="pt-BR" sz="1100" dirty="0">
              <a:latin typeface="Calibri"/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pt-BR" sz="1100" dirty="0" err="1" smtClean="0">
                <a:latin typeface="Calibri"/>
                <a:cs typeface="Calibri"/>
              </a:rPr>
              <a:t>Cards</a:t>
            </a:r>
            <a:r>
              <a:rPr lang="pt-BR" sz="1100" dirty="0" smtClean="0">
                <a:latin typeface="Calibri"/>
                <a:cs typeface="Calibri"/>
              </a:rPr>
              <a:t> </a:t>
            </a:r>
            <a:r>
              <a:rPr lang="pt-BR" sz="1100" dirty="0" smtClean="0">
                <a:latin typeface="Calibri"/>
                <a:cs typeface="Calibri"/>
              </a:rPr>
              <a:t>para mídias sociais.</a:t>
            </a:r>
            <a:endParaRPr lang="pt-BR" sz="1100" dirty="0">
              <a:latin typeface="Calibri"/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pt-BR" sz="1100" dirty="0">
                <a:latin typeface="Calibri"/>
                <a:cs typeface="Calibri"/>
              </a:rPr>
              <a:t>Guia da Base (Nova Escola)</a:t>
            </a:r>
          </a:p>
          <a:p>
            <a:pPr marL="171450" indent="-171450">
              <a:buFont typeface="Arial"/>
              <a:buChar char="•"/>
            </a:pPr>
            <a:r>
              <a:rPr lang="pt-BR" sz="1100" dirty="0" smtClean="0">
                <a:latin typeface="Calibri"/>
                <a:cs typeface="Calibri"/>
              </a:rPr>
              <a:t>Vídeos </a:t>
            </a:r>
            <a:r>
              <a:rPr lang="pt-BR" sz="1100" dirty="0" smtClean="0">
                <a:latin typeface="Calibri"/>
                <a:cs typeface="Calibri"/>
              </a:rPr>
              <a:t>explicativos do Movimento pela Base. </a:t>
            </a:r>
          </a:p>
          <a:p>
            <a:pPr marL="171450" indent="-171450">
              <a:buFont typeface="Arial"/>
              <a:buChar char="•"/>
            </a:pPr>
            <a:r>
              <a:rPr lang="pt-BR" sz="1100" dirty="0" smtClean="0">
                <a:latin typeface="Calibri"/>
                <a:cs typeface="Calibri"/>
              </a:rPr>
              <a:t>Perguntas frequentes.</a:t>
            </a:r>
          </a:p>
          <a:p>
            <a:pPr marL="171450" indent="-171450">
              <a:buFont typeface="Arial"/>
              <a:buChar char="•"/>
            </a:pPr>
            <a:r>
              <a:rPr lang="pt-BR" sz="1100" dirty="0" smtClean="0">
                <a:latin typeface="Calibri"/>
                <a:cs typeface="Calibri"/>
              </a:rPr>
              <a:t>Materiais de apoio (vídeos, infográficos, </a:t>
            </a:r>
            <a:br>
              <a:rPr lang="pt-BR" sz="1100" dirty="0" smtClean="0">
                <a:latin typeface="Calibri"/>
                <a:cs typeface="Calibri"/>
              </a:rPr>
            </a:br>
            <a:r>
              <a:rPr lang="pt-BR" sz="1100" dirty="0" smtClean="0">
                <a:latin typeface="Calibri"/>
                <a:cs typeface="Calibri"/>
              </a:rPr>
              <a:t>BNCC navegável) do portal da BNCC.</a:t>
            </a:r>
            <a:endParaRPr lang="pt-BR" sz="1100" dirty="0">
              <a:latin typeface="Calibri"/>
              <a:cs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23241" y="1761638"/>
            <a:ext cx="3518258" cy="949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>
                <a:solidFill>
                  <a:srgbClr val="092474"/>
                </a:solidFill>
                <a:latin typeface="Calibri"/>
                <a:cs typeface="Calibri"/>
              </a:rPr>
              <a:t>Objetivo</a:t>
            </a:r>
          </a:p>
          <a:p>
            <a:endParaRPr lang="pt-BR" sz="200" b="1" dirty="0">
              <a:solidFill>
                <a:srgbClr val="092474"/>
              </a:solidFill>
              <a:latin typeface="Calibri"/>
              <a:cs typeface="Calibri"/>
            </a:endParaRPr>
          </a:p>
          <a:p>
            <a:pPr>
              <a:lnSpc>
                <a:spcPct val="130000"/>
              </a:lnSpc>
            </a:pPr>
            <a:r>
              <a:rPr lang="pt-BR" sz="1400" i="1" dirty="0">
                <a:solidFill>
                  <a:srgbClr val="092474"/>
                </a:solidFill>
                <a:latin typeface="Calibri"/>
                <a:cs typeface="Calibri"/>
              </a:rPr>
              <a:t>Professores apropriados da BNCC </a:t>
            </a:r>
            <a:r>
              <a:rPr lang="pt-BR" sz="1400" i="1" dirty="0" smtClean="0">
                <a:solidFill>
                  <a:srgbClr val="092474"/>
                </a:solidFill>
                <a:latin typeface="Calibri"/>
                <a:cs typeface="Calibri"/>
              </a:rPr>
              <a:t/>
            </a:r>
            <a:br>
              <a:rPr lang="pt-BR" sz="1400" i="1" dirty="0" smtClean="0">
                <a:solidFill>
                  <a:srgbClr val="092474"/>
                </a:solidFill>
                <a:latin typeface="Calibri"/>
                <a:cs typeface="Calibri"/>
              </a:rPr>
            </a:br>
            <a:r>
              <a:rPr lang="pt-BR" sz="1400" i="1" dirty="0" smtClean="0">
                <a:solidFill>
                  <a:srgbClr val="092474"/>
                </a:solidFill>
                <a:latin typeface="Calibri"/>
                <a:cs typeface="Calibri"/>
              </a:rPr>
              <a:t>e </a:t>
            </a:r>
            <a:r>
              <a:rPr lang="pt-BR" sz="1400" i="1" dirty="0">
                <a:solidFill>
                  <a:srgbClr val="092474"/>
                </a:solidFill>
                <a:latin typeface="Calibri"/>
                <a:cs typeface="Calibri"/>
              </a:rPr>
              <a:t>engajados no processo </a:t>
            </a:r>
            <a:r>
              <a:rPr lang="pt-BR" sz="1400" i="1" dirty="0" smtClean="0">
                <a:solidFill>
                  <a:srgbClr val="092474"/>
                </a:solidFill>
                <a:latin typeface="Calibri"/>
                <a:cs typeface="Calibri"/>
              </a:rPr>
              <a:t>de </a:t>
            </a:r>
            <a:r>
              <a:rPr lang="pt-BR" sz="1400" i="1" dirty="0">
                <a:solidFill>
                  <a:srgbClr val="092474"/>
                </a:solidFill>
                <a:latin typeface="Calibri"/>
                <a:cs typeface="Calibri"/>
              </a:rPr>
              <a:t>implementação.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56747" y="3968750"/>
            <a:ext cx="4353896" cy="1989630"/>
          </a:xfrm>
          <a:prstGeom prst="rect">
            <a:avLst/>
          </a:prstGeom>
          <a:solidFill>
            <a:srgbClr val="0924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732765" y="4010851"/>
            <a:ext cx="3586948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>
                <a:solidFill>
                  <a:srgbClr val="FFFFFF"/>
                </a:solidFill>
                <a:latin typeface="Calibri"/>
                <a:cs typeface="Calibri"/>
              </a:rPr>
              <a:t>Mensagens específicas</a:t>
            </a:r>
          </a:p>
          <a:p>
            <a:endParaRPr lang="pt-BR" sz="200" b="1" dirty="0">
              <a:solidFill>
                <a:srgbClr val="FFFFFF"/>
              </a:solidFill>
              <a:latin typeface="Calibri"/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pt-BR" sz="1200" dirty="0" smtClean="0">
                <a:solidFill>
                  <a:schemeClr val="bg1"/>
                </a:solidFill>
                <a:latin typeface="Calibri"/>
                <a:cs typeface="Calibri"/>
              </a:rPr>
              <a:t>Ao </a:t>
            </a:r>
            <a:r>
              <a:rPr lang="pt-BR" sz="1200" dirty="0">
                <a:solidFill>
                  <a:schemeClr val="bg1"/>
                </a:solidFill>
                <a:latin typeface="Calibri"/>
                <a:cs typeface="Calibri"/>
              </a:rPr>
              <a:t>dar clareza para o que deve ser </a:t>
            </a:r>
            <a:r>
              <a:rPr lang="pt-BR" sz="1200" dirty="0" smtClean="0">
                <a:solidFill>
                  <a:schemeClr val="bg1"/>
                </a:solidFill>
                <a:latin typeface="Calibri"/>
                <a:cs typeface="Calibri"/>
              </a:rPr>
              <a:t>aprendido </a:t>
            </a:r>
            <a:br>
              <a:rPr lang="pt-BR" sz="1200" dirty="0" smtClean="0">
                <a:solidFill>
                  <a:schemeClr val="bg1"/>
                </a:solidFill>
                <a:latin typeface="Calibri"/>
                <a:cs typeface="Calibri"/>
              </a:rPr>
            </a:br>
            <a:r>
              <a:rPr lang="pt-BR" sz="1200" dirty="0" smtClean="0">
                <a:solidFill>
                  <a:schemeClr val="bg1"/>
                </a:solidFill>
                <a:latin typeface="Calibri"/>
                <a:cs typeface="Calibri"/>
              </a:rPr>
              <a:t>ano </a:t>
            </a:r>
            <a:r>
              <a:rPr lang="pt-BR" sz="1200" dirty="0">
                <a:solidFill>
                  <a:schemeClr val="bg1"/>
                </a:solidFill>
                <a:latin typeface="Calibri"/>
                <a:cs typeface="Calibri"/>
              </a:rPr>
              <a:t>a ano, a BNCC se torna aliada do professor, organizando seu trabalho.</a:t>
            </a:r>
          </a:p>
          <a:p>
            <a:pPr marL="171450" indent="-171450">
              <a:buFont typeface="Arial"/>
              <a:buChar char="•"/>
            </a:pPr>
            <a:r>
              <a:rPr lang="pt-BR" sz="1200" dirty="0" smtClean="0">
                <a:solidFill>
                  <a:schemeClr val="bg1"/>
                </a:solidFill>
                <a:latin typeface="Calibri"/>
                <a:cs typeface="Calibri"/>
              </a:rPr>
              <a:t>A </a:t>
            </a:r>
            <a:r>
              <a:rPr lang="pt-BR" sz="1200" dirty="0">
                <a:solidFill>
                  <a:schemeClr val="bg1"/>
                </a:solidFill>
                <a:latin typeface="Calibri"/>
                <a:cs typeface="Calibri"/>
              </a:rPr>
              <a:t>colaboração dos professores </a:t>
            </a:r>
            <a:r>
              <a:rPr lang="pt-BR" sz="1200" dirty="0" smtClean="0">
                <a:solidFill>
                  <a:schemeClr val="bg1"/>
                </a:solidFill>
                <a:latin typeface="Calibri"/>
                <a:cs typeface="Calibri"/>
              </a:rPr>
              <a:t>é indispensável </a:t>
            </a:r>
            <a:br>
              <a:rPr lang="pt-BR" sz="1200" dirty="0" smtClean="0">
                <a:solidFill>
                  <a:schemeClr val="bg1"/>
                </a:solidFill>
                <a:latin typeface="Calibri"/>
                <a:cs typeface="Calibri"/>
              </a:rPr>
            </a:br>
            <a:r>
              <a:rPr lang="pt-BR" sz="1200" dirty="0" smtClean="0">
                <a:solidFill>
                  <a:schemeClr val="bg1"/>
                </a:solidFill>
                <a:latin typeface="Calibri"/>
                <a:cs typeface="Calibri"/>
              </a:rPr>
              <a:t>para </a:t>
            </a:r>
            <a:r>
              <a:rPr lang="pt-BR" sz="1200" dirty="0">
                <a:solidFill>
                  <a:schemeClr val="bg1"/>
                </a:solidFill>
                <a:latin typeface="Calibri"/>
                <a:cs typeface="Calibri"/>
              </a:rPr>
              <a:t>a construção </a:t>
            </a:r>
            <a:r>
              <a:rPr lang="pt-BR" sz="1200" dirty="0" smtClean="0">
                <a:solidFill>
                  <a:schemeClr val="bg1"/>
                </a:solidFill>
                <a:latin typeface="Calibri"/>
                <a:cs typeface="Calibri"/>
              </a:rPr>
              <a:t>do </a:t>
            </a:r>
            <a:r>
              <a:rPr lang="pt-BR" sz="1200" dirty="0">
                <a:solidFill>
                  <a:schemeClr val="bg1"/>
                </a:solidFill>
                <a:latin typeface="Calibri"/>
                <a:cs typeface="Calibri"/>
              </a:rPr>
              <a:t>novo currículo;</a:t>
            </a:r>
          </a:p>
          <a:p>
            <a:pPr marL="171450" indent="-171450">
              <a:buFont typeface="Arial"/>
              <a:buChar char="•"/>
            </a:pPr>
            <a:r>
              <a:rPr lang="pt-BR" sz="1200" dirty="0" smtClean="0">
                <a:solidFill>
                  <a:schemeClr val="bg1"/>
                </a:solidFill>
                <a:latin typeface="Calibri"/>
                <a:cs typeface="Calibri"/>
              </a:rPr>
              <a:t>A </a:t>
            </a:r>
            <a:r>
              <a:rPr lang="pt-BR" sz="1200" dirty="0">
                <a:solidFill>
                  <a:schemeClr val="bg1"/>
                </a:solidFill>
                <a:latin typeface="Calibri"/>
                <a:cs typeface="Calibri"/>
              </a:rPr>
              <a:t>BNCC, o novo currículo e os novos </a:t>
            </a:r>
            <a:r>
              <a:rPr lang="pt-BR" sz="1200" dirty="0" err="1" smtClean="0">
                <a:solidFill>
                  <a:schemeClr val="bg1"/>
                </a:solidFill>
                <a:latin typeface="Calibri"/>
                <a:cs typeface="Calibri"/>
              </a:rPr>
              <a:t>PPs</a:t>
            </a:r>
            <a:r>
              <a:rPr lang="pt-BR" sz="1200" dirty="0" smtClean="0">
                <a:solidFill>
                  <a:schemeClr val="bg1"/>
                </a:solidFill>
                <a:latin typeface="Calibri"/>
                <a:cs typeface="Calibri"/>
              </a:rPr>
              <a:t> — </a:t>
            </a:r>
            <a:br>
              <a:rPr lang="pt-BR" sz="1200" dirty="0" smtClean="0">
                <a:solidFill>
                  <a:schemeClr val="bg1"/>
                </a:solidFill>
                <a:latin typeface="Calibri"/>
                <a:cs typeface="Calibri"/>
              </a:rPr>
            </a:br>
            <a:r>
              <a:rPr lang="pt-BR" sz="1200" dirty="0" smtClean="0">
                <a:solidFill>
                  <a:schemeClr val="bg1"/>
                </a:solidFill>
                <a:latin typeface="Calibri"/>
                <a:cs typeface="Calibri"/>
              </a:rPr>
              <a:t>Projetos Pedagógicos </a:t>
            </a:r>
            <a:r>
              <a:rPr lang="pt-BR" sz="1200" dirty="0">
                <a:solidFill>
                  <a:schemeClr val="bg1"/>
                </a:solidFill>
                <a:latin typeface="Calibri"/>
                <a:cs typeface="Calibri"/>
              </a:rPr>
              <a:t>garantem a autonomia </a:t>
            </a:r>
            <a:r>
              <a:rPr lang="pt-BR" sz="1200" dirty="0" smtClean="0">
                <a:solidFill>
                  <a:schemeClr val="bg1"/>
                </a:solidFill>
                <a:latin typeface="Calibri"/>
                <a:cs typeface="Calibri"/>
              </a:rPr>
              <a:t/>
            </a:r>
            <a:br>
              <a:rPr lang="pt-BR" sz="1200" dirty="0" smtClean="0">
                <a:solidFill>
                  <a:schemeClr val="bg1"/>
                </a:solidFill>
                <a:latin typeface="Calibri"/>
                <a:cs typeface="Calibri"/>
              </a:rPr>
            </a:br>
            <a:r>
              <a:rPr lang="pt-BR" sz="1200" dirty="0" smtClean="0">
                <a:solidFill>
                  <a:schemeClr val="bg1"/>
                </a:solidFill>
                <a:latin typeface="Calibri"/>
                <a:cs typeface="Calibri"/>
              </a:rPr>
              <a:t>do professor </a:t>
            </a:r>
            <a:r>
              <a:rPr lang="pt-BR" sz="1200" dirty="0">
                <a:solidFill>
                  <a:schemeClr val="bg1"/>
                </a:solidFill>
                <a:latin typeface="Calibri"/>
                <a:cs typeface="Calibri"/>
              </a:rPr>
              <a:t>em sala de </a:t>
            </a:r>
            <a:r>
              <a:rPr lang="pt-BR" sz="1200" dirty="0" smtClean="0">
                <a:solidFill>
                  <a:schemeClr val="bg1"/>
                </a:solidFill>
                <a:latin typeface="Calibri"/>
                <a:cs typeface="Calibri"/>
              </a:rPr>
              <a:t>aula.</a:t>
            </a:r>
            <a:endParaRPr lang="pt-BR" sz="12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968" y="82343"/>
            <a:ext cx="990600" cy="1587500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257075" y="3987580"/>
            <a:ext cx="1203257" cy="937148"/>
            <a:chOff x="293359" y="447027"/>
            <a:chExt cx="1203257" cy="937148"/>
          </a:xfrm>
        </p:grpSpPr>
        <p:sp>
          <p:nvSpPr>
            <p:cNvPr id="21" name="Oval 20"/>
            <p:cNvSpPr/>
            <p:nvPr/>
          </p:nvSpPr>
          <p:spPr>
            <a:xfrm>
              <a:off x="559468" y="447027"/>
              <a:ext cx="937148" cy="937148"/>
            </a:xfrm>
            <a:prstGeom prst="ellipse">
              <a:avLst/>
            </a:prstGeom>
            <a:solidFill>
              <a:schemeClr val="bg1"/>
            </a:solidFill>
            <a:ln w="38100" cmpd="sng">
              <a:solidFill>
                <a:srgbClr val="09247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3359" y="579270"/>
              <a:ext cx="981471" cy="617482"/>
            </a:xfrm>
            <a:prstGeom prst="rect">
              <a:avLst/>
            </a:prstGeom>
          </p:spPr>
        </p:pic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8336" y="1669843"/>
            <a:ext cx="368300" cy="3683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7273" y="4493281"/>
            <a:ext cx="355600" cy="596900"/>
          </a:xfrm>
          <a:prstGeom prst="rect">
            <a:avLst/>
          </a:prstGeom>
        </p:spPr>
      </p:pic>
      <p:sp>
        <p:nvSpPr>
          <p:cNvPr id="24" name="CaixaDeTexto 6"/>
          <p:cNvSpPr txBox="1"/>
          <p:nvPr/>
        </p:nvSpPr>
        <p:spPr>
          <a:xfrm>
            <a:off x="1114425" y="6192962"/>
            <a:ext cx="52634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>
                <a:solidFill>
                  <a:srgbClr val="092474"/>
                </a:solidFill>
                <a:latin typeface="Calibri"/>
                <a:cs typeface="Calibri"/>
              </a:rPr>
              <a:t>*Todos os materiais de apoio aqui sugeridos estão disponíveis na seção </a:t>
            </a:r>
            <a:br>
              <a:rPr lang="pt-BR" sz="1100" dirty="0" smtClean="0">
                <a:solidFill>
                  <a:srgbClr val="092474"/>
                </a:solidFill>
                <a:latin typeface="Calibri"/>
                <a:cs typeface="Calibri"/>
              </a:rPr>
            </a:br>
            <a:r>
              <a:rPr lang="pt-BR" sz="1100" dirty="0" smtClean="0">
                <a:solidFill>
                  <a:srgbClr val="092474"/>
                </a:solidFill>
                <a:latin typeface="Calibri"/>
                <a:cs typeface="Calibri"/>
              </a:rPr>
              <a:t>   Recursos do </a:t>
            </a:r>
            <a:r>
              <a:rPr lang="pt-BR" sz="1100" b="1" dirty="0" smtClean="0">
                <a:solidFill>
                  <a:srgbClr val="092474"/>
                </a:solidFill>
                <a:latin typeface="Calibri"/>
                <a:cs typeface="Calibri"/>
              </a:rPr>
              <a:t>Guia de </a:t>
            </a:r>
            <a:r>
              <a:rPr lang="pt-BR" sz="1100" b="1" dirty="0">
                <a:solidFill>
                  <a:srgbClr val="092474"/>
                </a:solidFill>
                <a:latin typeface="Calibri"/>
                <a:cs typeface="Calibri"/>
              </a:rPr>
              <a:t>Implementação </a:t>
            </a:r>
            <a:r>
              <a:rPr lang="pt-BR" sz="1100" dirty="0">
                <a:solidFill>
                  <a:srgbClr val="092474"/>
                </a:solidFill>
                <a:latin typeface="Calibri"/>
                <a:cs typeface="Calibri"/>
              </a:rPr>
              <a:t>(http://implementacaobncc.com.br/recursos</a:t>
            </a:r>
            <a:r>
              <a:rPr lang="pt-BR" sz="1100" dirty="0" smtClean="0">
                <a:solidFill>
                  <a:srgbClr val="092474"/>
                </a:solidFill>
                <a:latin typeface="Calibri"/>
                <a:cs typeface="Calibri"/>
              </a:rPr>
              <a:t>/)</a:t>
            </a:r>
            <a:endParaRPr lang="pt-BR" sz="1100" dirty="0">
              <a:solidFill>
                <a:srgbClr val="092474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560893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965817" y="383757"/>
            <a:ext cx="8940183" cy="110138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981069" y="0"/>
            <a:ext cx="0" cy="6858000"/>
          </a:xfrm>
          <a:prstGeom prst="line">
            <a:avLst/>
          </a:prstGeom>
          <a:ln w="28575" cmpd="sng">
            <a:solidFill>
              <a:srgbClr val="092474"/>
            </a:solidFill>
            <a:prstDash val="sysDot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269581" y="265375"/>
            <a:ext cx="1359666" cy="1359666"/>
          </a:xfrm>
          <a:prstGeom prst="ellipse">
            <a:avLst/>
          </a:prstGeom>
          <a:solidFill>
            <a:srgbClr val="0924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701799" y="351471"/>
            <a:ext cx="7608199" cy="11013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r>
              <a:rPr lang="pt-BR" sz="2000" b="1" u="sng" dirty="0">
                <a:solidFill>
                  <a:srgbClr val="092474"/>
                </a:solidFill>
                <a:latin typeface="Calibri"/>
                <a:cs typeface="Calibri"/>
              </a:rPr>
              <a:t>PÚBLICO-ALVO: </a:t>
            </a:r>
            <a:r>
              <a:rPr lang="pt-BR" sz="2000" b="1" dirty="0" smtClean="0">
                <a:solidFill>
                  <a:srgbClr val="092474"/>
                </a:solidFill>
                <a:latin typeface="Calibri"/>
                <a:cs typeface="Calibri"/>
              </a:rPr>
              <a:t>ALUNOS E PAIS</a:t>
            </a:r>
          </a:p>
        </p:txBody>
      </p:sp>
      <p:sp>
        <p:nvSpPr>
          <p:cNvPr id="4" name="Rectangle 3"/>
          <p:cNvSpPr/>
          <p:nvPr/>
        </p:nvSpPr>
        <p:spPr>
          <a:xfrm>
            <a:off x="6254312" y="1787390"/>
            <a:ext cx="3324762" cy="25884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pt-BR" b="1" dirty="0" smtClean="0">
                <a:solidFill>
                  <a:srgbClr val="092474"/>
                </a:solidFill>
                <a:latin typeface="Calibri"/>
                <a:cs typeface="Calibri"/>
              </a:rPr>
              <a:t>Ações sugeridas</a:t>
            </a:r>
          </a:p>
          <a:p>
            <a:pPr>
              <a:lnSpc>
                <a:spcPct val="90000"/>
              </a:lnSpc>
            </a:pPr>
            <a:endParaRPr lang="pt-BR" sz="800" b="1" dirty="0">
              <a:solidFill>
                <a:schemeClr val="tx2"/>
              </a:solidFill>
              <a:latin typeface="Calibri"/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pt-BR" sz="1100" dirty="0" smtClean="0">
                <a:latin typeface="Calibri"/>
                <a:cs typeface="Calibri"/>
              </a:rPr>
              <a:t>Releases </a:t>
            </a:r>
            <a:r>
              <a:rPr lang="pt-BR" sz="1100" dirty="0">
                <a:latin typeface="Calibri"/>
                <a:cs typeface="Calibri"/>
              </a:rPr>
              <a:t>e entrevistas para </a:t>
            </a:r>
            <a:r>
              <a:rPr lang="pt-BR" sz="1100" dirty="0" smtClean="0">
                <a:latin typeface="Calibri"/>
                <a:cs typeface="Calibri"/>
              </a:rPr>
              <a:t>imprensa</a:t>
            </a:r>
            <a:r>
              <a:rPr lang="pt-BR" sz="1100" dirty="0">
                <a:latin typeface="Calibri"/>
                <a:cs typeface="Calibri"/>
              </a:rPr>
              <a:t>.</a:t>
            </a:r>
          </a:p>
          <a:p>
            <a:pPr marL="171450" indent="-171450">
              <a:buFont typeface="Arial"/>
              <a:buChar char="•"/>
            </a:pPr>
            <a:r>
              <a:rPr lang="pt-BR" sz="1100" dirty="0" smtClean="0">
                <a:latin typeface="Calibri"/>
                <a:cs typeface="Calibri"/>
              </a:rPr>
              <a:t>Compartilhamento </a:t>
            </a:r>
            <a:r>
              <a:rPr lang="pt-BR" sz="1100" dirty="0">
                <a:latin typeface="Calibri"/>
                <a:cs typeface="Calibri"/>
              </a:rPr>
              <a:t>e disseminação </a:t>
            </a:r>
            <a:r>
              <a:rPr lang="pt-BR" sz="1100" dirty="0" smtClean="0">
                <a:latin typeface="Calibri"/>
                <a:cs typeface="Calibri"/>
              </a:rPr>
              <a:t/>
            </a:r>
            <a:br>
              <a:rPr lang="pt-BR" sz="1100" dirty="0" smtClean="0">
                <a:latin typeface="Calibri"/>
                <a:cs typeface="Calibri"/>
              </a:rPr>
            </a:br>
            <a:r>
              <a:rPr lang="pt-BR" sz="1100" dirty="0" smtClean="0">
                <a:latin typeface="Calibri"/>
                <a:cs typeface="Calibri"/>
              </a:rPr>
              <a:t>do </a:t>
            </a:r>
            <a:r>
              <a:rPr lang="pt-BR" sz="1100" dirty="0">
                <a:latin typeface="Calibri"/>
                <a:cs typeface="Calibri"/>
              </a:rPr>
              <a:t>passo </a:t>
            </a:r>
            <a:r>
              <a:rPr lang="pt-BR" sz="1100" dirty="0" smtClean="0">
                <a:latin typeface="Calibri"/>
                <a:cs typeface="Calibri"/>
              </a:rPr>
              <a:t>a </a:t>
            </a:r>
            <a:r>
              <a:rPr lang="pt-BR" sz="1100" dirty="0">
                <a:latin typeface="Calibri"/>
                <a:cs typeface="Calibri"/>
              </a:rPr>
              <a:t>passo do </a:t>
            </a:r>
            <a:r>
              <a:rPr lang="pt-BR" sz="1100" dirty="0" smtClean="0">
                <a:latin typeface="Calibri"/>
                <a:cs typeface="Calibri"/>
              </a:rPr>
              <a:t>processo.</a:t>
            </a:r>
          </a:p>
          <a:p>
            <a:endParaRPr lang="pt-BR" sz="1400" b="1" dirty="0" smtClean="0">
              <a:solidFill>
                <a:srgbClr val="092474"/>
              </a:solidFill>
              <a:latin typeface="Calibri"/>
              <a:cs typeface="Calibri"/>
            </a:endParaRPr>
          </a:p>
          <a:p>
            <a:pPr>
              <a:lnSpc>
                <a:spcPct val="90000"/>
              </a:lnSpc>
            </a:pPr>
            <a:endParaRPr lang="pt-BR" sz="1600" b="1" dirty="0">
              <a:solidFill>
                <a:srgbClr val="092474"/>
              </a:solidFill>
              <a:latin typeface="Calibri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pt-BR" sz="1600" b="1" dirty="0">
                <a:solidFill>
                  <a:srgbClr val="092474"/>
                </a:solidFill>
                <a:latin typeface="Calibri"/>
                <a:cs typeface="Calibri"/>
              </a:rPr>
              <a:t>Materiais de apoio </a:t>
            </a:r>
            <a:r>
              <a:rPr lang="pt-BR" sz="1600" b="1" dirty="0" smtClean="0">
                <a:solidFill>
                  <a:srgbClr val="092474"/>
                </a:solidFill>
                <a:latin typeface="Calibri"/>
                <a:cs typeface="Calibri"/>
              </a:rPr>
              <a:t>sugeridos</a:t>
            </a:r>
            <a:endParaRPr lang="pt-BR" sz="1600" dirty="0">
              <a:latin typeface="Calibri"/>
              <a:cs typeface="Calibri"/>
            </a:endParaRPr>
          </a:p>
          <a:p>
            <a:pPr marL="171450" indent="-171450">
              <a:lnSpc>
                <a:spcPct val="150000"/>
              </a:lnSpc>
              <a:buFont typeface="Arial"/>
              <a:buChar char="•"/>
            </a:pPr>
            <a:r>
              <a:rPr lang="pt-BR" sz="1100" dirty="0">
                <a:latin typeface="Calibri"/>
                <a:cs typeface="Calibri"/>
              </a:rPr>
              <a:t>Respostas a dúvidas comuns a respeito da </a:t>
            </a:r>
            <a:r>
              <a:rPr lang="pt-BR" sz="1100" dirty="0" smtClean="0">
                <a:latin typeface="Calibri"/>
                <a:cs typeface="Calibri"/>
              </a:rPr>
              <a:t>BNCC</a:t>
            </a:r>
          </a:p>
          <a:p>
            <a:pPr marL="171450" indent="-171450">
              <a:lnSpc>
                <a:spcPct val="150000"/>
              </a:lnSpc>
              <a:buFont typeface="Arial"/>
              <a:buChar char="•"/>
            </a:pPr>
            <a:r>
              <a:rPr lang="pt-BR" sz="1100" dirty="0" smtClean="0">
                <a:latin typeface="Calibri"/>
                <a:cs typeface="Calibri"/>
              </a:rPr>
              <a:t>Vídeo </a:t>
            </a:r>
            <a:r>
              <a:rPr lang="pt-BR" sz="1100" dirty="0">
                <a:latin typeface="Calibri"/>
                <a:cs typeface="Calibri"/>
              </a:rPr>
              <a:t>sobre as competências gerais</a:t>
            </a:r>
          </a:p>
          <a:p>
            <a:r>
              <a:rPr lang="pt-BR" sz="1100" dirty="0" smtClean="0">
                <a:latin typeface="Calibri"/>
                <a:cs typeface="Calibri"/>
              </a:rPr>
              <a:t>     </a:t>
            </a:r>
            <a:r>
              <a:rPr lang="pt-BR" sz="1100" dirty="0" smtClean="0">
                <a:latin typeface="Calibri"/>
                <a:cs typeface="Calibri"/>
              </a:rPr>
              <a:t>do portal </a:t>
            </a:r>
            <a:r>
              <a:rPr lang="pt-BR" sz="1100" dirty="0">
                <a:latin typeface="Calibri"/>
                <a:cs typeface="Calibri"/>
              </a:rPr>
              <a:t>da </a:t>
            </a:r>
            <a:r>
              <a:rPr lang="pt-BR" sz="1100" dirty="0" smtClean="0">
                <a:latin typeface="Calibri"/>
                <a:cs typeface="Calibri"/>
              </a:rPr>
              <a:t>BNCC.</a:t>
            </a:r>
            <a:endParaRPr lang="pt-BR" sz="1100" dirty="0">
              <a:latin typeface="Calibri"/>
              <a:cs typeface="Calibri"/>
            </a:endParaRPr>
          </a:p>
          <a:p>
            <a:pPr marL="171450" indent="-171450">
              <a:buFont typeface="Arial"/>
              <a:buChar char="•"/>
            </a:pPr>
            <a:endParaRPr lang="pt-BR" sz="1100" dirty="0" smtClean="0">
              <a:latin typeface="Calibri"/>
              <a:cs typeface="Calibri"/>
            </a:endParaRPr>
          </a:p>
          <a:p>
            <a:endParaRPr lang="pt-BR" sz="800" dirty="0">
              <a:latin typeface="Calibri"/>
              <a:cs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23241" y="1761638"/>
            <a:ext cx="3518258" cy="960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>
                <a:solidFill>
                  <a:srgbClr val="092474"/>
                </a:solidFill>
                <a:latin typeface="Calibri"/>
                <a:cs typeface="Calibri"/>
              </a:rPr>
              <a:t>Objetivo</a:t>
            </a:r>
          </a:p>
          <a:p>
            <a:endParaRPr lang="pt-BR" sz="200" b="1" dirty="0">
              <a:solidFill>
                <a:srgbClr val="092474"/>
              </a:solidFill>
              <a:latin typeface="Calibri"/>
              <a:cs typeface="Calibri"/>
            </a:endParaRPr>
          </a:p>
          <a:p>
            <a:pPr>
              <a:lnSpc>
                <a:spcPct val="130000"/>
              </a:lnSpc>
            </a:pPr>
            <a:r>
              <a:rPr lang="pt-BR" sz="1400" i="1" dirty="0">
                <a:solidFill>
                  <a:srgbClr val="092474"/>
                </a:solidFill>
                <a:latin typeface="Calibri"/>
                <a:cs typeface="Calibri"/>
              </a:rPr>
              <a:t>Público informado sobre </a:t>
            </a:r>
            <a:r>
              <a:rPr lang="pt-BR" sz="1400" i="1" dirty="0" smtClean="0">
                <a:solidFill>
                  <a:srgbClr val="092474"/>
                </a:solidFill>
                <a:latin typeface="Calibri"/>
                <a:cs typeface="Calibri"/>
              </a:rPr>
              <a:t>a (</a:t>
            </a:r>
            <a:r>
              <a:rPr lang="pt-BR" sz="1400" i="1" dirty="0" err="1" smtClean="0">
                <a:solidFill>
                  <a:srgbClr val="092474"/>
                </a:solidFill>
                <a:latin typeface="Calibri"/>
                <a:cs typeface="Calibri"/>
              </a:rPr>
              <a:t>re</a:t>
            </a:r>
            <a:r>
              <a:rPr lang="pt-BR" sz="1400" i="1" dirty="0" smtClean="0">
                <a:solidFill>
                  <a:srgbClr val="092474"/>
                </a:solidFill>
                <a:latin typeface="Calibri"/>
                <a:cs typeface="Calibri"/>
              </a:rPr>
              <a:t>)elaboração </a:t>
            </a:r>
            <a:r>
              <a:rPr lang="pt-BR" sz="1400" i="1" dirty="0">
                <a:solidFill>
                  <a:srgbClr val="092474"/>
                </a:solidFill>
                <a:latin typeface="Calibri"/>
                <a:cs typeface="Calibri"/>
              </a:rPr>
              <a:t>curricular do estado/</a:t>
            </a:r>
            <a:r>
              <a:rPr lang="pt-BR" sz="1400" i="1" dirty="0" smtClean="0">
                <a:solidFill>
                  <a:srgbClr val="092474"/>
                </a:solidFill>
                <a:latin typeface="Calibri"/>
                <a:cs typeface="Calibri"/>
              </a:rPr>
              <a:t>município</a:t>
            </a:r>
            <a:r>
              <a:rPr lang="pt-BR" sz="1400" i="1" dirty="0" smtClean="0">
                <a:solidFill>
                  <a:schemeClr val="tx2"/>
                </a:solidFill>
                <a:latin typeface="Calibri"/>
                <a:cs typeface="Calibri"/>
              </a:rPr>
              <a:t>.</a:t>
            </a:r>
            <a:endParaRPr lang="pt-BR" sz="1400" i="1" dirty="0">
              <a:solidFill>
                <a:schemeClr val="tx2"/>
              </a:solidFill>
              <a:latin typeface="Calibri"/>
              <a:cs typeface="Calibri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65817" y="3562178"/>
            <a:ext cx="4369250" cy="2396201"/>
          </a:xfrm>
          <a:prstGeom prst="rect">
            <a:avLst/>
          </a:prstGeom>
          <a:solidFill>
            <a:srgbClr val="0924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732765" y="3626131"/>
            <a:ext cx="350873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>
                <a:solidFill>
                  <a:srgbClr val="FFFFFF"/>
                </a:solidFill>
                <a:latin typeface="Calibri"/>
                <a:cs typeface="Calibri"/>
              </a:rPr>
              <a:t>Mensagens específicas</a:t>
            </a:r>
          </a:p>
          <a:p>
            <a:endParaRPr lang="pt-BR" sz="200" b="1" dirty="0">
              <a:solidFill>
                <a:srgbClr val="FFFFFF"/>
              </a:solidFill>
              <a:latin typeface="Calibri"/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pt-BR" sz="1200" dirty="0">
                <a:solidFill>
                  <a:srgbClr val="FFFFFF"/>
                </a:solidFill>
                <a:latin typeface="Calibri"/>
                <a:cs typeface="Calibri"/>
              </a:rPr>
              <a:t>A (</a:t>
            </a:r>
            <a:r>
              <a:rPr lang="pt-BR" sz="1200" dirty="0" err="1">
                <a:solidFill>
                  <a:srgbClr val="FFFFFF"/>
                </a:solidFill>
                <a:latin typeface="Calibri"/>
                <a:cs typeface="Calibri"/>
              </a:rPr>
              <a:t>re</a:t>
            </a:r>
            <a:r>
              <a:rPr lang="pt-BR" sz="1200" dirty="0">
                <a:solidFill>
                  <a:srgbClr val="FFFFFF"/>
                </a:solidFill>
                <a:latin typeface="Calibri"/>
                <a:cs typeface="Calibri"/>
              </a:rPr>
              <a:t>)elaboração curricular está sendo feita </a:t>
            </a:r>
            <a:r>
              <a:rPr lang="pt-BR" sz="1200" dirty="0" smtClean="0">
                <a:solidFill>
                  <a:srgbClr val="FFFFFF"/>
                </a:solidFill>
                <a:latin typeface="Calibri"/>
                <a:cs typeface="Calibri"/>
              </a:rPr>
              <a:t/>
            </a:r>
            <a:br>
              <a:rPr lang="pt-BR" sz="1200" dirty="0" smtClean="0">
                <a:solidFill>
                  <a:srgbClr val="FFFFFF"/>
                </a:solidFill>
                <a:latin typeface="Calibri"/>
                <a:cs typeface="Calibri"/>
              </a:rPr>
            </a:br>
            <a:r>
              <a:rPr lang="pt-BR" sz="1200" dirty="0" smtClean="0">
                <a:solidFill>
                  <a:srgbClr val="FFFFFF"/>
                </a:solidFill>
                <a:latin typeface="Calibri"/>
                <a:cs typeface="Calibri"/>
              </a:rPr>
              <a:t>com </a:t>
            </a:r>
            <a:r>
              <a:rPr lang="pt-BR" sz="1200" dirty="0">
                <a:solidFill>
                  <a:srgbClr val="FFFFFF"/>
                </a:solidFill>
                <a:latin typeface="Calibri"/>
                <a:cs typeface="Calibri"/>
              </a:rPr>
              <a:t>a colaboração de todos para garantir </a:t>
            </a:r>
            <a:r>
              <a:rPr lang="pt-BR" sz="1200" dirty="0" smtClean="0">
                <a:solidFill>
                  <a:srgbClr val="FFFFFF"/>
                </a:solidFill>
                <a:latin typeface="Calibri"/>
                <a:cs typeface="Calibri"/>
              </a:rPr>
              <a:t/>
            </a:r>
            <a:br>
              <a:rPr lang="pt-BR" sz="1200" dirty="0" smtClean="0">
                <a:solidFill>
                  <a:srgbClr val="FFFFFF"/>
                </a:solidFill>
                <a:latin typeface="Calibri"/>
                <a:cs typeface="Calibri"/>
              </a:rPr>
            </a:br>
            <a:r>
              <a:rPr lang="pt-BR" sz="1200" dirty="0" smtClean="0">
                <a:solidFill>
                  <a:srgbClr val="FFFFFF"/>
                </a:solidFill>
                <a:latin typeface="Calibri"/>
                <a:cs typeface="Calibri"/>
              </a:rPr>
              <a:t>um </a:t>
            </a:r>
            <a:r>
              <a:rPr lang="pt-BR" sz="1200" dirty="0">
                <a:solidFill>
                  <a:srgbClr val="FFFFFF"/>
                </a:solidFill>
                <a:latin typeface="Calibri"/>
                <a:cs typeface="Calibri"/>
              </a:rPr>
              <a:t>aprendizado mais significativo para </a:t>
            </a:r>
            <a:r>
              <a:rPr lang="pt-BR" sz="1200" dirty="0" smtClean="0">
                <a:solidFill>
                  <a:srgbClr val="FFFFFF"/>
                </a:solidFill>
                <a:latin typeface="Calibri"/>
                <a:cs typeface="Calibri"/>
              </a:rPr>
              <a:t/>
            </a:r>
            <a:br>
              <a:rPr lang="pt-BR" sz="1200" dirty="0" smtClean="0">
                <a:solidFill>
                  <a:srgbClr val="FFFFFF"/>
                </a:solidFill>
                <a:latin typeface="Calibri"/>
                <a:cs typeface="Calibri"/>
              </a:rPr>
            </a:br>
            <a:r>
              <a:rPr lang="pt-BR" sz="1200" dirty="0" smtClean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lang="pt-BR" sz="1200" dirty="0">
                <a:solidFill>
                  <a:srgbClr val="FFFFFF"/>
                </a:solidFill>
                <a:latin typeface="Calibri"/>
                <a:cs typeface="Calibri"/>
              </a:rPr>
              <a:t>vida dos </a:t>
            </a:r>
            <a:r>
              <a:rPr lang="pt-BR" sz="1200" dirty="0" smtClean="0">
                <a:solidFill>
                  <a:srgbClr val="FFFFFF"/>
                </a:solidFill>
                <a:latin typeface="Calibri"/>
                <a:cs typeface="Calibri"/>
              </a:rPr>
              <a:t>alunos.</a:t>
            </a:r>
            <a:endParaRPr lang="pt-BR" sz="1200" dirty="0">
              <a:solidFill>
                <a:srgbClr val="FFFFFF"/>
              </a:solidFill>
              <a:latin typeface="Calibri"/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pt-BR" sz="1200" dirty="0" smtClean="0">
                <a:solidFill>
                  <a:srgbClr val="FFFFFF"/>
                </a:solidFill>
                <a:latin typeface="Calibri"/>
                <a:cs typeface="Calibri"/>
              </a:rPr>
              <a:t>Os </a:t>
            </a:r>
            <a:r>
              <a:rPr lang="pt-BR" sz="1200" dirty="0">
                <a:solidFill>
                  <a:srgbClr val="FFFFFF"/>
                </a:solidFill>
                <a:latin typeface="Calibri"/>
                <a:cs typeface="Calibri"/>
              </a:rPr>
              <a:t>alunos poderão mudar de escola </a:t>
            </a:r>
            <a:r>
              <a:rPr lang="pt-BR" sz="1200" dirty="0" smtClean="0">
                <a:solidFill>
                  <a:srgbClr val="FFFFFF"/>
                </a:solidFill>
                <a:latin typeface="Calibri"/>
                <a:cs typeface="Calibri"/>
              </a:rPr>
              <a:t/>
            </a:r>
            <a:br>
              <a:rPr lang="pt-BR" sz="1200" dirty="0" smtClean="0">
                <a:solidFill>
                  <a:srgbClr val="FFFFFF"/>
                </a:solidFill>
                <a:latin typeface="Calibri"/>
                <a:cs typeface="Calibri"/>
              </a:rPr>
            </a:br>
            <a:r>
              <a:rPr lang="pt-BR" sz="1200" dirty="0" smtClean="0">
                <a:solidFill>
                  <a:srgbClr val="FFFFFF"/>
                </a:solidFill>
                <a:latin typeface="Calibri"/>
                <a:cs typeface="Calibri"/>
              </a:rPr>
              <a:t>sem </a:t>
            </a:r>
            <a:r>
              <a:rPr lang="pt-BR" sz="1200" dirty="0">
                <a:solidFill>
                  <a:srgbClr val="FFFFFF"/>
                </a:solidFill>
                <a:latin typeface="Calibri"/>
                <a:cs typeface="Calibri"/>
              </a:rPr>
              <a:t>perder conteúdo das </a:t>
            </a:r>
            <a:r>
              <a:rPr lang="pt-BR" sz="1200" dirty="0" smtClean="0">
                <a:solidFill>
                  <a:srgbClr val="FFFFFF"/>
                </a:solidFill>
                <a:latin typeface="Calibri"/>
                <a:cs typeface="Calibri"/>
              </a:rPr>
              <a:t>disciplinas.</a:t>
            </a:r>
            <a:endParaRPr lang="pt-BR" sz="1200" dirty="0">
              <a:solidFill>
                <a:srgbClr val="FFFFFF"/>
              </a:solidFill>
              <a:latin typeface="Calibri"/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pt-BR" sz="1200" dirty="0" smtClean="0">
                <a:solidFill>
                  <a:srgbClr val="FFFFFF"/>
                </a:solidFill>
                <a:latin typeface="Calibri"/>
                <a:cs typeface="Calibri"/>
              </a:rPr>
              <a:t>Todos </a:t>
            </a:r>
            <a:r>
              <a:rPr lang="pt-BR" sz="1200" dirty="0">
                <a:solidFill>
                  <a:srgbClr val="FFFFFF"/>
                </a:solidFill>
                <a:latin typeface="Calibri"/>
                <a:cs typeface="Calibri"/>
              </a:rPr>
              <a:t>os alunos </a:t>
            </a:r>
            <a:r>
              <a:rPr lang="pt-BR" sz="1200" dirty="0" smtClean="0">
                <a:solidFill>
                  <a:srgbClr val="FFFFFF"/>
                </a:solidFill>
                <a:latin typeface="Calibri"/>
                <a:cs typeface="Calibri"/>
              </a:rPr>
              <a:t>terão  direito de</a:t>
            </a:r>
            <a:br>
              <a:rPr lang="pt-BR" sz="1200" dirty="0" smtClean="0">
                <a:solidFill>
                  <a:srgbClr val="FFFFFF"/>
                </a:solidFill>
                <a:latin typeface="Calibri"/>
                <a:cs typeface="Calibri"/>
              </a:rPr>
            </a:br>
            <a:r>
              <a:rPr lang="pt-BR" sz="1200" dirty="0" smtClean="0">
                <a:solidFill>
                  <a:srgbClr val="FFFFFF"/>
                </a:solidFill>
                <a:latin typeface="Calibri"/>
                <a:cs typeface="Calibri"/>
              </a:rPr>
              <a:t>acesso </a:t>
            </a:r>
            <a:r>
              <a:rPr lang="pt-BR" sz="1200" dirty="0">
                <a:solidFill>
                  <a:srgbClr val="FFFFFF"/>
                </a:solidFill>
                <a:latin typeface="Calibri"/>
                <a:cs typeface="Calibri"/>
              </a:rPr>
              <a:t>aos mesmos conhecimentos </a:t>
            </a:r>
            <a:r>
              <a:rPr lang="pt-BR" sz="1200" dirty="0" smtClean="0">
                <a:solidFill>
                  <a:srgbClr val="FFFFFF"/>
                </a:solidFill>
                <a:latin typeface="Calibri"/>
                <a:cs typeface="Calibri"/>
              </a:rPr>
              <a:t>essenciais, independente se frequentam uma escola estadual, municipal ou particular.</a:t>
            </a:r>
            <a:endParaRPr lang="pt-BR" sz="1200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701" y="92926"/>
            <a:ext cx="977900" cy="15875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8336" y="1669843"/>
            <a:ext cx="368300" cy="3683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7273" y="2927501"/>
            <a:ext cx="355600" cy="596900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257075" y="3580320"/>
            <a:ext cx="1203257" cy="937148"/>
            <a:chOff x="293359" y="447027"/>
            <a:chExt cx="1203257" cy="937148"/>
          </a:xfrm>
        </p:grpSpPr>
        <p:sp>
          <p:nvSpPr>
            <p:cNvPr id="27" name="Oval 26"/>
            <p:cNvSpPr/>
            <p:nvPr/>
          </p:nvSpPr>
          <p:spPr>
            <a:xfrm>
              <a:off x="559468" y="447027"/>
              <a:ext cx="937148" cy="937148"/>
            </a:xfrm>
            <a:prstGeom prst="ellipse">
              <a:avLst/>
            </a:prstGeom>
            <a:solidFill>
              <a:schemeClr val="bg1"/>
            </a:solidFill>
            <a:ln w="38100" cmpd="sng">
              <a:solidFill>
                <a:srgbClr val="09247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93359" y="579270"/>
              <a:ext cx="981471" cy="617482"/>
            </a:xfrm>
            <a:prstGeom prst="rect">
              <a:avLst/>
            </a:prstGeom>
          </p:spPr>
        </p:pic>
      </p:grpSp>
      <p:sp>
        <p:nvSpPr>
          <p:cNvPr id="24" name="CaixaDeTexto 6"/>
          <p:cNvSpPr txBox="1"/>
          <p:nvPr/>
        </p:nvSpPr>
        <p:spPr>
          <a:xfrm>
            <a:off x="1114425" y="6192962"/>
            <a:ext cx="52634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>
                <a:solidFill>
                  <a:srgbClr val="092474"/>
                </a:solidFill>
                <a:latin typeface="Calibri"/>
                <a:cs typeface="Calibri"/>
              </a:rPr>
              <a:t>*Todos os materiais de apoio aqui sugeridos estão disponíveis na seção </a:t>
            </a:r>
            <a:br>
              <a:rPr lang="pt-BR" sz="1100" dirty="0" smtClean="0">
                <a:solidFill>
                  <a:srgbClr val="092474"/>
                </a:solidFill>
                <a:latin typeface="Calibri"/>
                <a:cs typeface="Calibri"/>
              </a:rPr>
            </a:br>
            <a:r>
              <a:rPr lang="pt-BR" sz="1100" dirty="0" smtClean="0">
                <a:solidFill>
                  <a:srgbClr val="092474"/>
                </a:solidFill>
                <a:latin typeface="Calibri"/>
                <a:cs typeface="Calibri"/>
              </a:rPr>
              <a:t>   Recursos do </a:t>
            </a:r>
            <a:r>
              <a:rPr lang="pt-BR" sz="1100" b="1" dirty="0" smtClean="0">
                <a:solidFill>
                  <a:srgbClr val="092474"/>
                </a:solidFill>
                <a:latin typeface="Calibri"/>
                <a:cs typeface="Calibri"/>
              </a:rPr>
              <a:t>Guia de </a:t>
            </a:r>
            <a:r>
              <a:rPr lang="pt-BR" sz="1100" b="1" dirty="0">
                <a:solidFill>
                  <a:srgbClr val="092474"/>
                </a:solidFill>
                <a:latin typeface="Calibri"/>
                <a:cs typeface="Calibri"/>
              </a:rPr>
              <a:t>Implementação </a:t>
            </a:r>
            <a:r>
              <a:rPr lang="pt-BR" sz="1100" dirty="0">
                <a:solidFill>
                  <a:srgbClr val="092474"/>
                </a:solidFill>
                <a:latin typeface="Calibri"/>
                <a:cs typeface="Calibri"/>
              </a:rPr>
              <a:t>(http://implementacaobncc.com.br/recursos</a:t>
            </a:r>
            <a:r>
              <a:rPr lang="pt-BR" sz="1100" dirty="0" smtClean="0">
                <a:solidFill>
                  <a:srgbClr val="092474"/>
                </a:solidFill>
                <a:latin typeface="Calibri"/>
                <a:cs typeface="Calibri"/>
              </a:rPr>
              <a:t>/)</a:t>
            </a:r>
            <a:endParaRPr lang="pt-BR" sz="1100" dirty="0">
              <a:solidFill>
                <a:srgbClr val="092474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113183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447177" y="3010466"/>
            <a:ext cx="1203821" cy="32099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>
            <a:endCxn id="27" idx="4"/>
          </p:cNvCxnSpPr>
          <p:nvPr/>
        </p:nvCxnSpPr>
        <p:spPr>
          <a:xfrm>
            <a:off x="981069" y="0"/>
            <a:ext cx="0" cy="6073431"/>
          </a:xfrm>
          <a:prstGeom prst="line">
            <a:avLst/>
          </a:prstGeom>
          <a:ln w="28575" cmpd="sng">
            <a:solidFill>
              <a:schemeClr val="tx2"/>
            </a:solidFill>
            <a:prstDash val="sysDot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4595183"/>
              </p:ext>
            </p:extLst>
          </p:nvPr>
        </p:nvGraphicFramePr>
        <p:xfrm>
          <a:off x="1650998" y="2172268"/>
          <a:ext cx="7823202" cy="404818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923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308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38198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pt-BR" sz="2000" b="1" kern="1200" dirty="0" smtClean="0">
                          <a:solidFill>
                            <a:srgbClr val="092474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Características </a:t>
                      </a:r>
                      <a:br>
                        <a:rPr lang="pt-BR" sz="2000" b="1" kern="1200" dirty="0" smtClean="0">
                          <a:solidFill>
                            <a:srgbClr val="092474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</a:br>
                      <a:r>
                        <a:rPr lang="pt-BR" sz="2000" b="1" kern="1200" dirty="0" smtClean="0">
                          <a:solidFill>
                            <a:srgbClr val="092474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particulares</a:t>
                      </a:r>
                      <a:r>
                        <a:rPr lang="pt-BR" sz="2000" b="1" dirty="0" smtClean="0">
                          <a:solidFill>
                            <a:srgbClr val="092474"/>
                          </a:solidFill>
                          <a:effectLst/>
                          <a:latin typeface="Calibri"/>
                          <a:cs typeface="Calibri"/>
                        </a:rPr>
                        <a:t> </a:t>
                      </a:r>
                      <a:endParaRPr lang="en-US" sz="2000" b="1" dirty="0">
                        <a:solidFill>
                          <a:srgbClr val="092474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pt-BR" sz="2000" b="1" kern="1200" dirty="0" smtClean="0">
                          <a:solidFill>
                            <a:srgbClr val="092474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Abordagem</a:t>
                      </a:r>
                      <a:r>
                        <a:rPr lang="pt-BR" sz="2000" b="1" kern="1200" baseline="0" dirty="0" smtClean="0">
                          <a:solidFill>
                            <a:srgbClr val="092474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 </a:t>
                      </a:r>
                      <a:br>
                        <a:rPr lang="pt-BR" sz="2000" b="1" kern="1200" baseline="0" dirty="0" smtClean="0">
                          <a:solidFill>
                            <a:srgbClr val="092474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</a:br>
                      <a:r>
                        <a:rPr lang="pt-BR" sz="2000" b="1" kern="1200" baseline="0" dirty="0" smtClean="0">
                          <a:solidFill>
                            <a:srgbClr val="092474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recomendada</a:t>
                      </a:r>
                      <a:endParaRPr lang="en-US" sz="2000" b="1" dirty="0">
                        <a:solidFill>
                          <a:srgbClr val="092474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9995">
                <a:tc>
                  <a:txBody>
                    <a:bodyPr/>
                    <a:lstStyle/>
                    <a:p>
                      <a:r>
                        <a:rPr lang="pt-BR" sz="1200" b="1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Escolas de difícil acesso, </a:t>
                      </a:r>
                      <a:br>
                        <a:rPr lang="pt-BR" sz="1200" b="1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</a:br>
                      <a:r>
                        <a:rPr lang="pt-BR" sz="1200" b="1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isoladas geograficamente </a:t>
                      </a:r>
                      <a:endParaRPr lang="en-US" sz="1200" b="1" dirty="0">
                        <a:latin typeface="Calibri"/>
                        <a:cs typeface="Calibri"/>
                      </a:endParaRPr>
                    </a:p>
                  </a:txBody>
                  <a:tcPr marL="137160" marR="137160" marT="137160" marB="137160" anchor="ctr"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A revisão curricular à luz da BNCC é uma oportunidade </a:t>
                      </a:r>
                      <a:br>
                        <a:rPr lang="pt-BR" sz="1200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</a:br>
                      <a:r>
                        <a:rPr lang="pt-BR" sz="1200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de inclusão, de aprendizagem de qualidade com equidade </a:t>
                      </a:r>
                      <a:br>
                        <a:rPr lang="pt-BR" sz="1200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</a:br>
                      <a:r>
                        <a:rPr lang="pt-BR" sz="1200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e representativa das realidades de todos. </a:t>
                      </a:r>
                      <a:endParaRPr lang="en-US" sz="1200" dirty="0">
                        <a:latin typeface="Calibri"/>
                        <a:cs typeface="Calibri"/>
                      </a:endParaRPr>
                    </a:p>
                  </a:txBody>
                  <a:tcPr marL="137160" marR="137160" marT="137160" marB="13716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9995">
                <a:tc>
                  <a:txBody>
                    <a:bodyPr/>
                    <a:lstStyle/>
                    <a:p>
                      <a:r>
                        <a:rPr lang="pt-BR" sz="1200" b="1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Comunidades escolares com características </a:t>
                      </a:r>
                      <a:br>
                        <a:rPr lang="pt-BR" sz="1200" b="1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</a:br>
                      <a:r>
                        <a:rPr lang="pt-BR" sz="1200" b="1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específicas (indígenas, quilombolas </a:t>
                      </a:r>
                      <a:r>
                        <a:rPr lang="pt-BR" sz="1200" b="1" kern="120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etc</a:t>
                      </a:r>
                      <a:r>
                        <a:rPr lang="pt-BR" sz="1200" b="1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)</a:t>
                      </a:r>
                      <a:r>
                        <a:rPr lang="pt-BR" sz="1200" b="1" dirty="0" smtClean="0">
                          <a:effectLst/>
                          <a:latin typeface="Calibri"/>
                          <a:cs typeface="Calibri"/>
                        </a:rPr>
                        <a:t> </a:t>
                      </a:r>
                      <a:endParaRPr lang="en-US" sz="1200" b="1" dirty="0">
                        <a:latin typeface="Calibri"/>
                        <a:cs typeface="Calibri"/>
                      </a:endParaRPr>
                    </a:p>
                  </a:txBody>
                  <a:tcPr marL="137160" marR="137160" marT="137160" marB="137160" anchor="ctr"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A (</a:t>
                      </a:r>
                      <a:r>
                        <a:rPr lang="pt-BR" sz="1200" kern="120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re</a:t>
                      </a:r>
                      <a:r>
                        <a:rPr lang="pt-BR" sz="1200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)elaboração curricular é um caminho para </a:t>
                      </a:r>
                      <a:br>
                        <a:rPr lang="pt-BR" sz="1200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</a:br>
                      <a:r>
                        <a:rPr lang="pt-BR" sz="1200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garantir a diversidade cultural de todos e de cada </a:t>
                      </a:r>
                      <a:br>
                        <a:rPr lang="pt-BR" sz="1200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</a:br>
                      <a:r>
                        <a:rPr lang="pt-BR" sz="1200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um dos alunos.</a:t>
                      </a:r>
                      <a:r>
                        <a:rPr lang="pt-BR" sz="1200" dirty="0" smtClean="0">
                          <a:effectLst/>
                          <a:latin typeface="Calibri"/>
                          <a:cs typeface="Calibri"/>
                        </a:rPr>
                        <a:t> </a:t>
                      </a:r>
                      <a:endParaRPr lang="en-US" sz="1200" dirty="0">
                        <a:latin typeface="Calibri"/>
                        <a:cs typeface="Calibri"/>
                      </a:endParaRPr>
                    </a:p>
                  </a:txBody>
                  <a:tcPr marL="137160" marR="137160" marT="137160" marB="13716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69995">
                <a:tc>
                  <a:txBody>
                    <a:bodyPr/>
                    <a:lstStyle/>
                    <a:p>
                      <a:r>
                        <a:rPr lang="pt-BR" sz="1200" b="1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Regionais/redes que preferem não aderir </a:t>
                      </a:r>
                      <a:br>
                        <a:rPr lang="pt-BR" sz="1200" b="1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</a:br>
                      <a:r>
                        <a:rPr lang="pt-BR" sz="1200" b="1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ao regime de colaboração</a:t>
                      </a:r>
                      <a:r>
                        <a:rPr lang="pt-BR" sz="1200" b="1" dirty="0" smtClean="0">
                          <a:effectLst/>
                          <a:latin typeface="Calibri"/>
                          <a:cs typeface="Calibri"/>
                        </a:rPr>
                        <a:t> </a:t>
                      </a:r>
                      <a:endParaRPr lang="en-US" sz="1200" b="1" dirty="0">
                        <a:latin typeface="Calibri"/>
                        <a:cs typeface="Calibri"/>
                      </a:endParaRPr>
                    </a:p>
                  </a:txBody>
                  <a:tcPr marL="137160" marR="137160" marT="137160" marB="137160" anchor="ctr"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200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A união de esforços pode gerar economia de recursos </a:t>
                      </a:r>
                      <a:br>
                        <a:rPr lang="pt-BR" sz="1200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</a:br>
                      <a:r>
                        <a:rPr lang="pt-BR" sz="1200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e resultar em um processo de implementação da BNCC </a:t>
                      </a:r>
                      <a:br>
                        <a:rPr lang="pt-BR" sz="1200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</a:br>
                      <a:r>
                        <a:rPr lang="pt-BR" sz="1200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com mais qualidade, favorecendo o aluno, que é o mesmo independente da rede em que está atualmente matriculado. </a:t>
                      </a:r>
                      <a:endParaRPr lang="en-US" sz="1200" dirty="0">
                        <a:latin typeface="Calibri"/>
                        <a:cs typeface="Calibri"/>
                      </a:endParaRPr>
                    </a:p>
                  </a:txBody>
                  <a:tcPr marL="137160" marR="137160" marT="137160" marB="13716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3" name="Oval 22"/>
          <p:cNvSpPr/>
          <p:nvPr/>
        </p:nvSpPr>
        <p:spPr>
          <a:xfrm>
            <a:off x="566737" y="3133337"/>
            <a:ext cx="828664" cy="828664"/>
          </a:xfrm>
          <a:prstGeom prst="ellipse">
            <a:avLst/>
          </a:prstGeom>
          <a:solidFill>
            <a:schemeClr val="bg1"/>
          </a:solidFill>
          <a:ln w="38100" cmpd="sng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566737" y="4162970"/>
            <a:ext cx="828664" cy="828664"/>
          </a:xfrm>
          <a:prstGeom prst="ellipse">
            <a:avLst/>
          </a:prstGeom>
          <a:solidFill>
            <a:schemeClr val="bg1"/>
          </a:solidFill>
          <a:ln w="38100" cmpd="sng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566737" y="5244767"/>
            <a:ext cx="828664" cy="828664"/>
          </a:xfrm>
          <a:prstGeom prst="ellipse">
            <a:avLst/>
          </a:prstGeom>
          <a:solidFill>
            <a:schemeClr val="bg1"/>
          </a:solidFill>
          <a:ln w="38100" cmpd="sng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Retângulo 1"/>
          <p:cNvSpPr/>
          <p:nvPr/>
        </p:nvSpPr>
        <p:spPr>
          <a:xfrm>
            <a:off x="1650998" y="829574"/>
            <a:ext cx="4647003" cy="655564"/>
          </a:xfrm>
          <a:prstGeom prst="rect">
            <a:avLst/>
          </a:prstGeom>
          <a:ln w="3175" cmpd="sng">
            <a:solidFill>
              <a:srgbClr val="092474"/>
            </a:solidFill>
            <a:prstDash val="dot"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pt-BR" sz="1400" b="1" dirty="0" smtClean="0">
                <a:solidFill>
                  <a:srgbClr val="092474"/>
                </a:solidFill>
                <a:latin typeface="Calibri"/>
                <a:cs typeface="Calibri"/>
              </a:rPr>
              <a:t>DICA!</a:t>
            </a:r>
            <a:endParaRPr lang="pt-BR" sz="1400" dirty="0">
              <a:solidFill>
                <a:srgbClr val="092474"/>
              </a:solidFill>
              <a:latin typeface="Calibri"/>
              <a:cs typeface="Calibri"/>
            </a:endParaRPr>
          </a:p>
          <a:p>
            <a:pPr lvl="0" fontAlgn="base"/>
            <a:r>
              <a:rPr lang="pt-BR" sz="1200" dirty="0">
                <a:latin typeface="Calibri"/>
                <a:cs typeface="Calibri"/>
              </a:rPr>
              <a:t>Use diferentes sensibilizações para regiões/públicos com características particulares. Recomendamos as abordagens </a:t>
            </a:r>
            <a:r>
              <a:rPr lang="pt-BR" sz="1200" dirty="0" smtClean="0">
                <a:latin typeface="Calibri"/>
                <a:cs typeface="Calibri"/>
              </a:rPr>
              <a:t>para </a:t>
            </a:r>
            <a:r>
              <a:rPr lang="pt-BR" sz="1200" dirty="0">
                <a:latin typeface="Calibri"/>
                <a:cs typeface="Calibri"/>
              </a:rPr>
              <a:t>os seguintes públicos: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237" y="3187125"/>
            <a:ext cx="698500" cy="6985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69" y="4201070"/>
            <a:ext cx="533400" cy="7112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237" y="5411331"/>
            <a:ext cx="698500" cy="44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222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rgbClr val="0924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ight Triangle 4"/>
          <p:cNvSpPr/>
          <p:nvPr/>
        </p:nvSpPr>
        <p:spPr>
          <a:xfrm flipV="1">
            <a:off x="0" y="0"/>
            <a:ext cx="9906000" cy="6858000"/>
          </a:xfrm>
          <a:prstGeom prst="rtTriangle">
            <a:avLst/>
          </a:prstGeom>
          <a:solidFill>
            <a:schemeClr val="tx1">
              <a:alpha val="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122363" y="1066800"/>
            <a:ext cx="6243637" cy="1217063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pt-BR" sz="2400" b="1" dirty="0" smtClean="0">
                <a:solidFill>
                  <a:srgbClr val="FFD413"/>
                </a:solidFill>
                <a:latin typeface="Calibri"/>
                <a:cs typeface="Calibri"/>
              </a:rPr>
              <a:t>OBJETIVO</a:t>
            </a:r>
            <a:endParaRPr lang="pt-BR" sz="1800" dirty="0">
              <a:solidFill>
                <a:srgbClr val="FFD413"/>
              </a:solidFill>
              <a:latin typeface="Calibri"/>
              <a:cs typeface="Calibri"/>
            </a:endParaRPr>
          </a:p>
          <a:p>
            <a:pPr algn="l">
              <a:lnSpc>
                <a:spcPct val="120000"/>
              </a:lnSpc>
            </a:pPr>
            <a:endParaRPr lang="pt-BR" sz="200" dirty="0" smtClean="0">
              <a:solidFill>
                <a:schemeClr val="bg1"/>
              </a:solidFill>
              <a:latin typeface="Calibri"/>
              <a:cs typeface="Calibri"/>
            </a:endParaRPr>
          </a:p>
          <a:p>
            <a:pPr algn="l">
              <a:lnSpc>
                <a:spcPct val="120000"/>
              </a:lnSpc>
            </a:pPr>
            <a:r>
              <a:rPr lang="pt-BR" sz="1400" dirty="0" smtClean="0">
                <a:solidFill>
                  <a:schemeClr val="bg1"/>
                </a:solidFill>
                <a:latin typeface="Calibri"/>
                <a:cs typeface="Calibri"/>
              </a:rPr>
              <a:t>Informar </a:t>
            </a:r>
            <a:r>
              <a:rPr lang="pt-BR" sz="1400" dirty="0">
                <a:solidFill>
                  <a:schemeClr val="bg1"/>
                </a:solidFill>
                <a:latin typeface="Calibri"/>
                <a:cs typeface="Calibri"/>
              </a:rPr>
              <a:t>e engajar </a:t>
            </a:r>
            <a:r>
              <a:rPr lang="pt-BR" sz="1400" dirty="0" smtClean="0">
                <a:solidFill>
                  <a:schemeClr val="bg1"/>
                </a:solidFill>
                <a:latin typeface="Calibri"/>
                <a:cs typeface="Calibri"/>
              </a:rPr>
              <a:t> todos das redes  e </a:t>
            </a:r>
            <a:r>
              <a:rPr lang="pt-BR" sz="1400" dirty="0">
                <a:solidFill>
                  <a:schemeClr val="bg1"/>
                </a:solidFill>
                <a:latin typeface="Calibri"/>
                <a:cs typeface="Calibri"/>
              </a:rPr>
              <a:t>a sociedade em geral sobre </a:t>
            </a:r>
            <a:r>
              <a:rPr lang="pt-BR" sz="1400" dirty="0" smtClean="0">
                <a:solidFill>
                  <a:schemeClr val="bg1"/>
                </a:solidFill>
                <a:latin typeface="Calibri"/>
                <a:cs typeface="Calibri"/>
              </a:rPr>
              <a:t/>
            </a:r>
            <a:br>
              <a:rPr lang="pt-BR" sz="1400" dirty="0" smtClean="0">
                <a:solidFill>
                  <a:schemeClr val="bg1"/>
                </a:solidFill>
                <a:latin typeface="Calibri"/>
                <a:cs typeface="Calibri"/>
              </a:rPr>
            </a:br>
            <a:r>
              <a:rPr lang="pt-BR" sz="1400" dirty="0" smtClean="0">
                <a:solidFill>
                  <a:schemeClr val="bg1"/>
                </a:solidFill>
                <a:latin typeface="Calibri"/>
                <a:cs typeface="Calibri"/>
              </a:rPr>
              <a:t>a </a:t>
            </a:r>
            <a:r>
              <a:rPr lang="pt-BR" sz="1400" dirty="0">
                <a:solidFill>
                  <a:schemeClr val="bg1"/>
                </a:solidFill>
                <a:latin typeface="Calibri"/>
                <a:cs typeface="Calibri"/>
              </a:rPr>
              <a:t>implementação da </a:t>
            </a:r>
            <a:r>
              <a:rPr lang="pt-BR" sz="1400" dirty="0" smtClean="0">
                <a:solidFill>
                  <a:schemeClr val="bg1"/>
                </a:solidFill>
                <a:latin typeface="Calibri"/>
                <a:cs typeface="Calibri"/>
              </a:rPr>
              <a:t>BNCC</a:t>
            </a:r>
            <a:endParaRPr lang="pt-BR" sz="14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122363" y="2667000"/>
            <a:ext cx="6916737" cy="2981325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pt-BR" sz="2400" b="1" dirty="0" smtClean="0">
                <a:solidFill>
                  <a:srgbClr val="FFD413"/>
                </a:solidFill>
                <a:latin typeface="Calibri"/>
                <a:cs typeface="Calibri"/>
              </a:rPr>
              <a:t>SOBRE ESSE MATERIAL</a:t>
            </a:r>
            <a:r>
              <a:rPr lang="pt-BR" sz="1800" dirty="0" smtClean="0">
                <a:solidFill>
                  <a:srgbClr val="FFD413"/>
                </a:solidFill>
                <a:latin typeface="Calibri"/>
                <a:cs typeface="Calibri"/>
              </a:rPr>
              <a:t/>
            </a:r>
            <a:br>
              <a:rPr lang="pt-BR" sz="1800" dirty="0" smtClean="0">
                <a:solidFill>
                  <a:srgbClr val="FFD413"/>
                </a:solidFill>
                <a:latin typeface="Calibri"/>
                <a:cs typeface="Calibri"/>
              </a:rPr>
            </a:br>
            <a:endParaRPr lang="pt-BR" sz="200" dirty="0" smtClean="0">
              <a:solidFill>
                <a:srgbClr val="FFD413"/>
              </a:solidFill>
              <a:latin typeface="Calibri"/>
              <a:cs typeface="Calibri"/>
            </a:endParaRPr>
          </a:p>
          <a:p>
            <a:pPr algn="l">
              <a:lnSpc>
                <a:spcPct val="120000"/>
              </a:lnSpc>
            </a:pPr>
            <a:r>
              <a:rPr lang="pt-BR" sz="1400" dirty="0" smtClean="0">
                <a:solidFill>
                  <a:schemeClr val="bg1"/>
                </a:solidFill>
                <a:latin typeface="Calibri"/>
                <a:cs typeface="Calibri"/>
              </a:rPr>
              <a:t>Planejar a comunicação é fundamental para o sucesso da implementação da BNCC. </a:t>
            </a:r>
            <a:br>
              <a:rPr lang="pt-BR" sz="1400" dirty="0" smtClean="0">
                <a:solidFill>
                  <a:schemeClr val="bg1"/>
                </a:solidFill>
                <a:latin typeface="Calibri"/>
                <a:cs typeface="Calibri"/>
              </a:rPr>
            </a:br>
            <a:r>
              <a:rPr lang="pt-BR" sz="1400" dirty="0" smtClean="0">
                <a:solidFill>
                  <a:schemeClr val="bg1"/>
                </a:solidFill>
                <a:latin typeface="Calibri"/>
                <a:cs typeface="Calibri"/>
              </a:rPr>
              <a:t>Será preciso informar técnicos, gestores escolares, professores e famílias sobre as etapas </a:t>
            </a:r>
            <a:br>
              <a:rPr lang="pt-BR" sz="1400" dirty="0" smtClean="0">
                <a:solidFill>
                  <a:schemeClr val="bg1"/>
                </a:solidFill>
                <a:latin typeface="Calibri"/>
                <a:cs typeface="Calibri"/>
              </a:rPr>
            </a:br>
            <a:r>
              <a:rPr lang="pt-BR" sz="1400" dirty="0" smtClean="0">
                <a:solidFill>
                  <a:schemeClr val="bg1"/>
                </a:solidFill>
                <a:latin typeface="Calibri"/>
                <a:cs typeface="Calibri"/>
              </a:rPr>
              <a:t>do processo e suas implicações. O envolvimento de cada um é indispensável para </a:t>
            </a:r>
            <a:br>
              <a:rPr lang="pt-BR" sz="1400" dirty="0" smtClean="0">
                <a:solidFill>
                  <a:schemeClr val="bg1"/>
                </a:solidFill>
                <a:latin typeface="Calibri"/>
                <a:cs typeface="Calibri"/>
              </a:rPr>
            </a:br>
            <a:r>
              <a:rPr lang="pt-BR" sz="1400" dirty="0" smtClean="0">
                <a:solidFill>
                  <a:schemeClr val="bg1"/>
                </a:solidFill>
                <a:latin typeface="Calibri"/>
                <a:cs typeface="Calibri"/>
              </a:rPr>
              <a:t>o engajamento de todos.   </a:t>
            </a:r>
            <a:br>
              <a:rPr lang="pt-BR" sz="1400" dirty="0" smtClean="0">
                <a:solidFill>
                  <a:schemeClr val="bg1"/>
                </a:solidFill>
                <a:latin typeface="Calibri"/>
                <a:cs typeface="Calibri"/>
              </a:rPr>
            </a:br>
            <a:endParaRPr lang="pt-BR" sz="800" dirty="0" smtClean="0">
              <a:solidFill>
                <a:schemeClr val="bg1"/>
              </a:solidFill>
              <a:latin typeface="Calibri"/>
              <a:cs typeface="Calibri"/>
            </a:endParaRPr>
          </a:p>
          <a:p>
            <a:pPr algn="l">
              <a:lnSpc>
                <a:spcPct val="120000"/>
              </a:lnSpc>
            </a:pPr>
            <a:r>
              <a:rPr lang="pt-BR" sz="1400" dirty="0" smtClean="0">
                <a:solidFill>
                  <a:schemeClr val="bg1"/>
                </a:solidFill>
                <a:latin typeface="Calibri"/>
                <a:cs typeface="Calibri"/>
              </a:rPr>
              <a:t>Neste material, você encontrará </a:t>
            </a:r>
            <a:r>
              <a:rPr lang="pt-BR" sz="14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pt-BR" sz="1400" dirty="0" smtClean="0">
                <a:solidFill>
                  <a:schemeClr val="bg1"/>
                </a:solidFill>
                <a:latin typeface="Calibri"/>
                <a:cs typeface="Calibri"/>
              </a:rPr>
              <a:t>um guia de boas práticas  de comunicação e uma sugestão de como montar um plano de comunicação. Sugerimos também alguns materiais de apoio. Todos esses elementos podem ser adaptados à realidade de cada rede. Você pode utilizá-los da forma que preferir.  Bom trabalho!</a:t>
            </a:r>
            <a:r>
              <a:rPr lang="pt-BR" sz="1800" dirty="0" smtClean="0">
                <a:solidFill>
                  <a:schemeClr val="bg1"/>
                </a:solidFill>
                <a:latin typeface="Calibri"/>
                <a:cs typeface="Calibri"/>
              </a:rPr>
              <a:t/>
            </a:r>
            <a:br>
              <a:rPr lang="pt-BR" sz="1800" dirty="0" smtClean="0">
                <a:solidFill>
                  <a:schemeClr val="bg1"/>
                </a:solidFill>
                <a:latin typeface="Calibri"/>
                <a:cs typeface="Calibri"/>
              </a:rPr>
            </a:br>
            <a:endParaRPr lang="en-US" sz="18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952514" y="1308100"/>
            <a:ext cx="0" cy="4064000"/>
          </a:xfrm>
          <a:prstGeom prst="line">
            <a:avLst/>
          </a:prstGeom>
          <a:ln>
            <a:solidFill>
              <a:srgbClr val="FFD41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4069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val 31"/>
          <p:cNvSpPr/>
          <p:nvPr/>
        </p:nvSpPr>
        <p:spPr>
          <a:xfrm>
            <a:off x="503927" y="860793"/>
            <a:ext cx="972241" cy="972240"/>
          </a:xfrm>
          <a:prstGeom prst="ellipse">
            <a:avLst/>
          </a:prstGeom>
          <a:solidFill>
            <a:srgbClr val="0924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35660" y="2032552"/>
            <a:ext cx="8658466" cy="424541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635661" y="2032552"/>
            <a:ext cx="0" cy="4245417"/>
          </a:xfrm>
          <a:prstGeom prst="line">
            <a:avLst/>
          </a:prstGeom>
          <a:ln>
            <a:solidFill>
              <a:srgbClr val="09247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 txBox="1">
            <a:spLocks/>
          </p:cNvSpPr>
          <p:nvPr/>
        </p:nvSpPr>
        <p:spPr>
          <a:xfrm>
            <a:off x="751004" y="2191004"/>
            <a:ext cx="8813800" cy="3928512"/>
          </a:xfrm>
          <a:prstGeom prst="rect">
            <a:avLst/>
          </a:prstGeom>
        </p:spPr>
        <p:txBody>
          <a:bodyPr vert="horz" lIns="91440" tIns="45720" rIns="91440" bIns="45720" numCol="2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lvl="0" indent="-285750" algn="l">
              <a:buFont typeface="Arial"/>
              <a:buChar char="•"/>
            </a:pPr>
            <a:r>
              <a:rPr lang="pt-BR" sz="1400" dirty="0" smtClean="0">
                <a:latin typeface="Calibri"/>
                <a:cs typeface="Calibri"/>
              </a:rPr>
              <a:t>Definir </a:t>
            </a:r>
            <a:r>
              <a:rPr lang="pt-BR" sz="1400" dirty="0">
                <a:latin typeface="Calibri"/>
                <a:cs typeface="Calibri"/>
              </a:rPr>
              <a:t>uma pessoa ou equipe para cuidar da comunicação. </a:t>
            </a:r>
            <a:r>
              <a:rPr lang="pt-BR" sz="1400" dirty="0" smtClean="0">
                <a:latin typeface="Calibri"/>
                <a:cs typeface="Calibri"/>
              </a:rPr>
              <a:t>Se </a:t>
            </a:r>
            <a:r>
              <a:rPr lang="pt-BR" sz="1400" dirty="0">
                <a:latin typeface="Calibri"/>
                <a:cs typeface="Calibri"/>
              </a:rPr>
              <a:t>houver uma área de comunicação </a:t>
            </a:r>
            <a:r>
              <a:rPr lang="pt-BR" sz="1400" dirty="0" smtClean="0">
                <a:latin typeface="Calibri"/>
                <a:cs typeface="Calibri"/>
              </a:rPr>
              <a:t/>
            </a:r>
            <a:br>
              <a:rPr lang="pt-BR" sz="1400" dirty="0" smtClean="0">
                <a:latin typeface="Calibri"/>
                <a:cs typeface="Calibri"/>
              </a:rPr>
            </a:br>
            <a:r>
              <a:rPr lang="pt-BR" sz="1400" dirty="0" smtClean="0">
                <a:latin typeface="Calibri"/>
                <a:cs typeface="Calibri"/>
              </a:rPr>
              <a:t>na </a:t>
            </a:r>
            <a:r>
              <a:rPr lang="pt-BR" sz="1400" dirty="0">
                <a:latin typeface="Calibri"/>
                <a:cs typeface="Calibri"/>
              </a:rPr>
              <a:t>secretaria, </a:t>
            </a:r>
            <a:r>
              <a:rPr lang="pt-BR" sz="1400" dirty="0" smtClean="0">
                <a:latin typeface="Calibri"/>
                <a:cs typeface="Calibri"/>
              </a:rPr>
              <a:t>ela </a:t>
            </a:r>
            <a:r>
              <a:rPr lang="pt-BR" sz="1400" dirty="0">
                <a:latin typeface="Calibri"/>
                <a:cs typeface="Calibri"/>
              </a:rPr>
              <a:t>deve ser envolvida desde </a:t>
            </a:r>
            <a:r>
              <a:rPr lang="pt-BR" sz="1400" dirty="0" smtClean="0">
                <a:latin typeface="Calibri"/>
                <a:cs typeface="Calibri"/>
              </a:rPr>
              <a:t>o </a:t>
            </a:r>
            <a:r>
              <a:rPr lang="pt-BR" sz="1400" dirty="0">
                <a:latin typeface="Calibri"/>
                <a:cs typeface="Calibri"/>
              </a:rPr>
              <a:t>início </a:t>
            </a:r>
            <a:r>
              <a:rPr lang="pt-BR" sz="1400" dirty="0" smtClean="0">
                <a:latin typeface="Calibri"/>
                <a:cs typeface="Calibri"/>
              </a:rPr>
              <a:t/>
            </a:r>
            <a:br>
              <a:rPr lang="pt-BR" sz="1400" dirty="0" smtClean="0">
                <a:latin typeface="Calibri"/>
                <a:cs typeface="Calibri"/>
              </a:rPr>
            </a:br>
            <a:r>
              <a:rPr lang="pt-BR" sz="1400" dirty="0" smtClean="0">
                <a:latin typeface="Calibri"/>
                <a:cs typeface="Calibri"/>
              </a:rPr>
              <a:t>da implementação</a:t>
            </a:r>
            <a:r>
              <a:rPr lang="pt-BR" sz="1400" dirty="0">
                <a:latin typeface="Calibri"/>
                <a:cs typeface="Calibri"/>
              </a:rPr>
              <a:t>.</a:t>
            </a:r>
            <a:endParaRPr lang="pt-BR" sz="1400" dirty="0" smtClean="0">
              <a:latin typeface="Calibri"/>
              <a:cs typeface="Calibri"/>
            </a:endParaRPr>
          </a:p>
          <a:p>
            <a:pPr marL="285750" lvl="0" indent="-285750" algn="l">
              <a:buFont typeface="Arial"/>
              <a:buChar char="•"/>
            </a:pPr>
            <a:endParaRPr lang="pt-BR" sz="1400" dirty="0">
              <a:latin typeface="Calibri"/>
              <a:cs typeface="Calibri"/>
            </a:endParaRPr>
          </a:p>
          <a:p>
            <a:pPr marL="285750" lvl="0" indent="-285750" algn="l">
              <a:buFont typeface="Arial"/>
              <a:buChar char="•"/>
            </a:pPr>
            <a:r>
              <a:rPr lang="pt-BR" sz="1400" dirty="0" smtClean="0">
                <a:latin typeface="Calibri"/>
                <a:cs typeface="Calibri"/>
              </a:rPr>
              <a:t>No regime de colaboração, o comitê gestor </a:t>
            </a:r>
            <a:br>
              <a:rPr lang="pt-BR" sz="1400" dirty="0" smtClean="0">
                <a:latin typeface="Calibri"/>
                <a:cs typeface="Calibri"/>
              </a:rPr>
            </a:br>
            <a:r>
              <a:rPr lang="pt-BR" sz="1400" dirty="0" smtClean="0">
                <a:latin typeface="Calibri"/>
                <a:cs typeface="Calibri"/>
              </a:rPr>
              <a:t>deve estabelecer a prioridade da comunicação </a:t>
            </a:r>
            <a:br>
              <a:rPr lang="pt-BR" sz="1400" dirty="0" smtClean="0">
                <a:latin typeface="Calibri"/>
                <a:cs typeface="Calibri"/>
              </a:rPr>
            </a:br>
            <a:r>
              <a:rPr lang="pt-BR" sz="1400" dirty="0" smtClean="0">
                <a:latin typeface="Calibri"/>
                <a:cs typeface="Calibri"/>
              </a:rPr>
              <a:t>junto às suas equipes.</a:t>
            </a:r>
          </a:p>
          <a:p>
            <a:pPr marL="285750" lvl="0" indent="-285750" algn="l">
              <a:buFont typeface="Arial"/>
              <a:buChar char="•"/>
            </a:pPr>
            <a:endParaRPr lang="pt-BR" sz="1400" dirty="0">
              <a:latin typeface="Calibri"/>
              <a:cs typeface="Calibri"/>
            </a:endParaRPr>
          </a:p>
          <a:p>
            <a:pPr marL="285750" indent="-285750" algn="l">
              <a:buFont typeface="Arial"/>
              <a:buChar char="•"/>
            </a:pPr>
            <a:r>
              <a:rPr lang="pt-BR" sz="1400" dirty="0">
                <a:latin typeface="Calibri"/>
                <a:cs typeface="Calibri"/>
              </a:rPr>
              <a:t>Criar mecanismos de comunicação entre </a:t>
            </a:r>
            <a:r>
              <a:rPr lang="pt-BR" sz="1400" dirty="0" smtClean="0">
                <a:latin typeface="Calibri"/>
                <a:cs typeface="Calibri"/>
              </a:rPr>
              <a:t/>
            </a:r>
            <a:br>
              <a:rPr lang="pt-BR" sz="1400" dirty="0" smtClean="0">
                <a:latin typeface="Calibri"/>
                <a:cs typeface="Calibri"/>
              </a:rPr>
            </a:br>
            <a:r>
              <a:rPr lang="pt-BR" sz="1400" dirty="0" smtClean="0">
                <a:latin typeface="Calibri"/>
                <a:cs typeface="Calibri"/>
              </a:rPr>
              <a:t>a </a:t>
            </a:r>
            <a:r>
              <a:rPr lang="pt-BR" sz="1400" dirty="0">
                <a:latin typeface="Calibri"/>
                <a:cs typeface="Calibri"/>
              </a:rPr>
              <a:t>secretaria </a:t>
            </a:r>
            <a:r>
              <a:rPr lang="pt-BR" sz="1400" dirty="0" smtClean="0">
                <a:latin typeface="Calibri"/>
                <a:cs typeface="Calibri"/>
              </a:rPr>
              <a:t>estadual </a:t>
            </a:r>
            <a:r>
              <a:rPr lang="pt-BR" sz="1400" dirty="0">
                <a:latin typeface="Calibri"/>
                <a:cs typeface="Calibri"/>
              </a:rPr>
              <a:t>e as secretarias </a:t>
            </a:r>
            <a:r>
              <a:rPr lang="pt-BR" sz="1400" dirty="0" smtClean="0">
                <a:latin typeface="Calibri"/>
                <a:cs typeface="Calibri"/>
              </a:rPr>
              <a:t>municipais</a:t>
            </a:r>
            <a:r>
              <a:rPr lang="pt-BR" sz="1400" dirty="0">
                <a:latin typeface="Calibri"/>
                <a:cs typeface="Calibri"/>
              </a:rPr>
              <a:t>.</a:t>
            </a:r>
            <a:endParaRPr lang="pt-BR" sz="1400" dirty="0" smtClean="0">
              <a:latin typeface="Calibri"/>
              <a:cs typeface="Calibri"/>
            </a:endParaRPr>
          </a:p>
          <a:p>
            <a:pPr marL="285750" indent="-285750" algn="l">
              <a:buFont typeface="Arial"/>
              <a:buChar char="•"/>
            </a:pPr>
            <a:endParaRPr lang="pt-BR" sz="1400" dirty="0">
              <a:latin typeface="Calibri"/>
              <a:cs typeface="Calibri"/>
            </a:endParaRPr>
          </a:p>
          <a:p>
            <a:pPr marL="285750" indent="-285750" algn="l">
              <a:buFont typeface="Arial"/>
              <a:buChar char="•"/>
            </a:pPr>
            <a:r>
              <a:rPr lang="pt-BR" sz="1400" dirty="0" smtClean="0">
                <a:latin typeface="Calibri"/>
                <a:cs typeface="Calibri"/>
              </a:rPr>
              <a:t>Estimular e garantir a circulação de informações </a:t>
            </a:r>
            <a:br>
              <a:rPr lang="pt-BR" sz="1400" dirty="0" smtClean="0">
                <a:latin typeface="Calibri"/>
                <a:cs typeface="Calibri"/>
              </a:rPr>
            </a:br>
            <a:r>
              <a:rPr lang="pt-BR" sz="1400" dirty="0" smtClean="0">
                <a:latin typeface="Calibri"/>
                <a:cs typeface="Calibri"/>
              </a:rPr>
              <a:t>de boa qualidade e confiáveis entre as secretarias </a:t>
            </a:r>
            <a:br>
              <a:rPr lang="pt-BR" sz="1400" dirty="0" smtClean="0">
                <a:latin typeface="Calibri"/>
                <a:cs typeface="Calibri"/>
              </a:rPr>
            </a:br>
            <a:r>
              <a:rPr lang="pt-BR" sz="1400" dirty="0" smtClean="0">
                <a:latin typeface="Calibri"/>
                <a:cs typeface="Calibri"/>
              </a:rPr>
              <a:t>e escolas.</a:t>
            </a:r>
          </a:p>
          <a:p>
            <a:pPr marL="285750" indent="-285750" algn="l">
              <a:buFont typeface="Arial"/>
              <a:buChar char="•"/>
            </a:pPr>
            <a:endParaRPr lang="pt-BR" sz="1400" dirty="0">
              <a:latin typeface="Calibri"/>
              <a:cs typeface="Calibri"/>
            </a:endParaRPr>
          </a:p>
          <a:p>
            <a:pPr marL="285750" indent="-285750" algn="l">
              <a:buFont typeface="Arial"/>
              <a:buChar char="•"/>
            </a:pPr>
            <a:r>
              <a:rPr lang="pt-BR" sz="1400" dirty="0">
                <a:latin typeface="Calibri"/>
                <a:cs typeface="Calibri"/>
              </a:rPr>
              <a:t>Definir o que dizer e para quem dizer (</a:t>
            </a:r>
            <a:r>
              <a:rPr lang="pt-BR" sz="1400" dirty="0" smtClean="0">
                <a:latin typeface="Calibri"/>
                <a:cs typeface="Calibri"/>
              </a:rPr>
              <a:t>diferentes</a:t>
            </a:r>
            <a:br>
              <a:rPr lang="pt-BR" sz="1400" dirty="0" smtClean="0">
                <a:latin typeface="Calibri"/>
                <a:cs typeface="Calibri"/>
              </a:rPr>
            </a:br>
            <a:r>
              <a:rPr lang="pt-BR" sz="1400" dirty="0" smtClean="0">
                <a:latin typeface="Calibri"/>
                <a:cs typeface="Calibri"/>
              </a:rPr>
              <a:t> </a:t>
            </a:r>
            <a:r>
              <a:rPr lang="pt-BR" sz="1400" dirty="0">
                <a:latin typeface="Calibri"/>
                <a:cs typeface="Calibri"/>
              </a:rPr>
              <a:t>mensagens para diferentes públicos</a:t>
            </a:r>
            <a:r>
              <a:rPr lang="pt-BR" sz="1400" dirty="0" smtClean="0">
                <a:latin typeface="Calibri"/>
                <a:cs typeface="Calibri"/>
              </a:rPr>
              <a:t>)</a:t>
            </a:r>
            <a:r>
              <a:rPr lang="pt-BR" sz="1400" dirty="0">
                <a:latin typeface="Calibri"/>
                <a:cs typeface="Calibri"/>
              </a:rPr>
              <a:t>.</a:t>
            </a:r>
          </a:p>
          <a:p>
            <a:pPr marL="285750" lvl="0" indent="-285750" algn="l">
              <a:buFont typeface="Arial"/>
              <a:buChar char="•"/>
            </a:pPr>
            <a:r>
              <a:rPr lang="pt-BR" sz="1400" dirty="0" smtClean="0">
                <a:latin typeface="Calibri"/>
                <a:cs typeface="Calibri"/>
              </a:rPr>
              <a:t>Definir </a:t>
            </a:r>
            <a:r>
              <a:rPr lang="pt-BR" sz="1400" dirty="0">
                <a:latin typeface="Calibri"/>
                <a:cs typeface="Calibri"/>
              </a:rPr>
              <a:t>um cronograma claro, marcando </a:t>
            </a:r>
            <a:r>
              <a:rPr lang="pt-BR" sz="1400" dirty="0" smtClean="0">
                <a:latin typeface="Calibri"/>
                <a:cs typeface="Calibri"/>
              </a:rPr>
              <a:t/>
            </a:r>
            <a:br>
              <a:rPr lang="pt-BR" sz="1400" dirty="0" smtClean="0">
                <a:latin typeface="Calibri"/>
                <a:cs typeface="Calibri"/>
              </a:rPr>
            </a:br>
            <a:r>
              <a:rPr lang="pt-BR" sz="1400" dirty="0" smtClean="0">
                <a:latin typeface="Calibri"/>
                <a:cs typeface="Calibri"/>
              </a:rPr>
              <a:t>quando e </a:t>
            </a:r>
            <a:r>
              <a:rPr lang="pt-BR" sz="1400" dirty="0">
                <a:latin typeface="Calibri"/>
                <a:cs typeface="Calibri"/>
              </a:rPr>
              <a:t>como </a:t>
            </a:r>
            <a:r>
              <a:rPr lang="pt-BR" sz="1400" dirty="0" smtClean="0">
                <a:latin typeface="Calibri"/>
                <a:cs typeface="Calibri"/>
              </a:rPr>
              <a:t>fará </a:t>
            </a:r>
            <a:r>
              <a:rPr lang="pt-BR" sz="1400" dirty="0">
                <a:latin typeface="Calibri"/>
                <a:cs typeface="Calibri"/>
              </a:rPr>
              <a:t>a comunicação com </a:t>
            </a:r>
            <a:r>
              <a:rPr lang="pt-BR" sz="1400" dirty="0" smtClean="0">
                <a:latin typeface="Calibri"/>
                <a:cs typeface="Calibri"/>
              </a:rPr>
              <a:t/>
            </a:r>
            <a:br>
              <a:rPr lang="pt-BR" sz="1400" dirty="0" smtClean="0">
                <a:latin typeface="Calibri"/>
                <a:cs typeface="Calibri"/>
              </a:rPr>
            </a:br>
            <a:r>
              <a:rPr lang="pt-BR" sz="1400" dirty="0" smtClean="0">
                <a:latin typeface="Calibri"/>
                <a:cs typeface="Calibri"/>
              </a:rPr>
              <a:t>os </a:t>
            </a:r>
            <a:r>
              <a:rPr lang="pt-BR" sz="1400" dirty="0">
                <a:latin typeface="Calibri"/>
                <a:cs typeface="Calibri"/>
              </a:rPr>
              <a:t>diferentes </a:t>
            </a:r>
            <a:r>
              <a:rPr lang="pt-BR" sz="1400" dirty="0" smtClean="0">
                <a:latin typeface="Calibri"/>
                <a:cs typeface="Calibri"/>
              </a:rPr>
              <a:t>públicos</a:t>
            </a:r>
            <a:r>
              <a:rPr lang="pt-BR" sz="1400" dirty="0">
                <a:latin typeface="Calibri"/>
                <a:cs typeface="Calibri"/>
              </a:rPr>
              <a:t>.</a:t>
            </a:r>
          </a:p>
          <a:p>
            <a:pPr marL="285750" lvl="0" indent="-285750" algn="l">
              <a:buFont typeface="Arial"/>
              <a:buChar char="•"/>
            </a:pPr>
            <a:endParaRPr lang="pt-BR" sz="1400" dirty="0">
              <a:latin typeface="Calibri"/>
              <a:cs typeface="Calibri"/>
            </a:endParaRPr>
          </a:p>
          <a:p>
            <a:pPr marL="285750" lvl="0" indent="-285750" algn="l">
              <a:buFont typeface="Arial"/>
              <a:buChar char="•"/>
            </a:pPr>
            <a:r>
              <a:rPr lang="pt-BR" sz="1400" dirty="0" smtClean="0">
                <a:latin typeface="Calibri"/>
                <a:cs typeface="Calibri"/>
              </a:rPr>
              <a:t>Checar </a:t>
            </a:r>
            <a:r>
              <a:rPr lang="pt-BR" sz="1400" dirty="0">
                <a:latin typeface="Calibri"/>
                <a:cs typeface="Calibri"/>
              </a:rPr>
              <a:t>constantemente se </a:t>
            </a:r>
            <a:r>
              <a:rPr lang="pt-BR" sz="1400" dirty="0" smtClean="0">
                <a:latin typeface="Calibri"/>
                <a:cs typeface="Calibri"/>
              </a:rPr>
              <a:t>as </a:t>
            </a:r>
            <a:r>
              <a:rPr lang="pt-BR" sz="1400" dirty="0">
                <a:latin typeface="Calibri"/>
                <a:cs typeface="Calibri"/>
              </a:rPr>
              <a:t>mensagens </a:t>
            </a:r>
            <a:r>
              <a:rPr lang="pt-BR" sz="1400" dirty="0" smtClean="0">
                <a:latin typeface="Calibri"/>
                <a:cs typeface="Calibri"/>
              </a:rPr>
              <a:t/>
            </a:r>
            <a:br>
              <a:rPr lang="pt-BR" sz="1400" dirty="0" smtClean="0">
                <a:latin typeface="Calibri"/>
                <a:cs typeface="Calibri"/>
              </a:rPr>
            </a:br>
            <a:r>
              <a:rPr lang="pt-BR" sz="1400" dirty="0" smtClean="0">
                <a:latin typeface="Calibri"/>
                <a:cs typeface="Calibri"/>
              </a:rPr>
              <a:t>estão chegando </a:t>
            </a:r>
            <a:r>
              <a:rPr lang="pt-BR" sz="1400" dirty="0">
                <a:latin typeface="Calibri"/>
                <a:cs typeface="Calibri"/>
              </a:rPr>
              <a:t>na ponta como o </a:t>
            </a:r>
            <a:r>
              <a:rPr lang="pt-BR" sz="1400" dirty="0" smtClean="0">
                <a:latin typeface="Calibri"/>
                <a:cs typeface="Calibri"/>
              </a:rPr>
              <a:t>planejado</a:t>
            </a:r>
            <a:r>
              <a:rPr lang="pt-BR" sz="1400" dirty="0">
                <a:latin typeface="Calibri"/>
                <a:cs typeface="Calibri"/>
              </a:rPr>
              <a:t>.</a:t>
            </a:r>
            <a:endParaRPr lang="pt-BR" sz="1400" dirty="0" smtClean="0">
              <a:latin typeface="Calibri"/>
              <a:cs typeface="Calibri"/>
            </a:endParaRPr>
          </a:p>
          <a:p>
            <a:pPr marL="285750" lvl="0" indent="-285750" algn="l">
              <a:buFont typeface="Arial"/>
              <a:buChar char="•"/>
            </a:pPr>
            <a:endParaRPr lang="pt-BR" sz="1400" dirty="0">
              <a:latin typeface="Calibri"/>
              <a:cs typeface="Calibri"/>
            </a:endParaRPr>
          </a:p>
          <a:p>
            <a:pPr marL="285750" lvl="0" indent="-285750" algn="l">
              <a:buFont typeface="Arial"/>
              <a:buChar char="•"/>
            </a:pPr>
            <a:r>
              <a:rPr lang="pt-BR" sz="1400" dirty="0" smtClean="0">
                <a:latin typeface="Calibri"/>
                <a:cs typeface="Calibri"/>
              </a:rPr>
              <a:t>Criar canais de comunicação específicos</a:t>
            </a:r>
            <a:br>
              <a:rPr lang="pt-BR" sz="1400" dirty="0" smtClean="0">
                <a:latin typeface="Calibri"/>
                <a:cs typeface="Calibri"/>
              </a:rPr>
            </a:br>
            <a:r>
              <a:rPr lang="pt-BR" sz="1400" dirty="0" smtClean="0">
                <a:latin typeface="Calibri"/>
                <a:cs typeface="Calibri"/>
              </a:rPr>
              <a:t>para professores.</a:t>
            </a:r>
          </a:p>
          <a:p>
            <a:pPr marL="285750" lvl="0" indent="-285750" algn="l">
              <a:buFont typeface="Arial"/>
              <a:buChar char="•"/>
            </a:pPr>
            <a:endParaRPr lang="pt-BR" sz="1400" dirty="0">
              <a:latin typeface="Calibri"/>
              <a:cs typeface="Calibri"/>
            </a:endParaRPr>
          </a:p>
          <a:p>
            <a:pPr marL="285750" lvl="0" indent="-285750" algn="l">
              <a:buFont typeface="Arial"/>
              <a:buChar char="•"/>
            </a:pPr>
            <a:r>
              <a:rPr lang="pt-BR" sz="1400" dirty="0" smtClean="0">
                <a:latin typeface="Calibri"/>
                <a:cs typeface="Calibri"/>
              </a:rPr>
              <a:t>Criar </a:t>
            </a:r>
            <a:r>
              <a:rPr lang="pt-BR" sz="1400" dirty="0">
                <a:latin typeface="Calibri"/>
                <a:cs typeface="Calibri"/>
              </a:rPr>
              <a:t>canais de </a:t>
            </a:r>
            <a:r>
              <a:rPr lang="pt-BR" sz="1400" dirty="0" smtClean="0">
                <a:latin typeface="Calibri"/>
                <a:cs typeface="Calibri"/>
              </a:rPr>
              <a:t>escuta de professores para checar </a:t>
            </a:r>
            <a:br>
              <a:rPr lang="pt-BR" sz="1400" dirty="0" smtClean="0">
                <a:latin typeface="Calibri"/>
                <a:cs typeface="Calibri"/>
              </a:rPr>
            </a:br>
            <a:r>
              <a:rPr lang="pt-BR" sz="1400" dirty="0" smtClean="0">
                <a:latin typeface="Calibri"/>
                <a:cs typeface="Calibri"/>
              </a:rPr>
              <a:t>se as mensagens chegam conforme planejado </a:t>
            </a:r>
            <a:br>
              <a:rPr lang="pt-BR" sz="1400" dirty="0" smtClean="0">
                <a:latin typeface="Calibri"/>
                <a:cs typeface="Calibri"/>
              </a:rPr>
            </a:br>
            <a:r>
              <a:rPr lang="pt-BR" sz="1400" dirty="0" smtClean="0">
                <a:latin typeface="Calibri"/>
                <a:cs typeface="Calibri"/>
              </a:rPr>
              <a:t>e para entender suas demandas.</a:t>
            </a:r>
          </a:p>
          <a:p>
            <a:pPr marL="285750" lvl="0" indent="-285750" algn="l">
              <a:buFont typeface="Arial"/>
              <a:buChar char="•"/>
            </a:pPr>
            <a:endParaRPr lang="pt-BR" sz="1400" dirty="0">
              <a:latin typeface="Calibri"/>
              <a:cs typeface="Calibri"/>
            </a:endParaRPr>
          </a:p>
          <a:p>
            <a:pPr marL="285750" lvl="0" indent="-285750" algn="l">
              <a:buFont typeface="Arial"/>
              <a:buChar char="•"/>
            </a:pPr>
            <a:r>
              <a:rPr lang="pt-BR" sz="1400" dirty="0">
                <a:latin typeface="Calibri"/>
                <a:cs typeface="Calibri"/>
              </a:rPr>
              <a:t>Trabalhar com assessoria </a:t>
            </a:r>
            <a:r>
              <a:rPr lang="pt-BR" sz="1400" dirty="0" smtClean="0">
                <a:latin typeface="Calibri"/>
                <a:cs typeface="Calibri"/>
              </a:rPr>
              <a:t>de </a:t>
            </a:r>
            <a:r>
              <a:rPr lang="pt-BR" sz="1400" dirty="0">
                <a:latin typeface="Calibri"/>
                <a:cs typeface="Calibri"/>
              </a:rPr>
              <a:t>imprensa para </a:t>
            </a:r>
            <a:r>
              <a:rPr lang="pt-BR" sz="1400" dirty="0" smtClean="0">
                <a:latin typeface="Calibri"/>
                <a:cs typeface="Calibri"/>
              </a:rPr>
              <a:t/>
            </a:r>
            <a:br>
              <a:rPr lang="pt-BR" sz="1400" dirty="0" smtClean="0">
                <a:latin typeface="Calibri"/>
                <a:cs typeface="Calibri"/>
              </a:rPr>
            </a:br>
            <a:r>
              <a:rPr lang="pt-BR" sz="1400" dirty="0" smtClean="0">
                <a:latin typeface="Calibri"/>
                <a:cs typeface="Calibri"/>
              </a:rPr>
              <a:t>publicação de </a:t>
            </a:r>
            <a:r>
              <a:rPr lang="pt-BR" sz="1400" dirty="0">
                <a:latin typeface="Calibri"/>
                <a:cs typeface="Calibri"/>
              </a:rPr>
              <a:t>pautas a respeito da BNCC </a:t>
            </a:r>
            <a:r>
              <a:rPr lang="pt-BR" sz="1400" dirty="0" smtClean="0">
                <a:latin typeface="Calibri"/>
                <a:cs typeface="Calibri"/>
              </a:rPr>
              <a:t/>
            </a:r>
            <a:br>
              <a:rPr lang="pt-BR" sz="1400" dirty="0" smtClean="0">
                <a:latin typeface="Calibri"/>
                <a:cs typeface="Calibri"/>
              </a:rPr>
            </a:br>
            <a:r>
              <a:rPr lang="pt-BR" sz="1400" dirty="0" smtClean="0">
                <a:latin typeface="Calibri"/>
                <a:cs typeface="Calibri"/>
              </a:rPr>
              <a:t>e </a:t>
            </a:r>
            <a:r>
              <a:rPr lang="pt-BR" sz="1400" dirty="0">
                <a:latin typeface="Calibri"/>
                <a:cs typeface="Calibri"/>
              </a:rPr>
              <a:t>o andamento </a:t>
            </a:r>
            <a:r>
              <a:rPr lang="pt-BR" sz="1400" dirty="0" smtClean="0">
                <a:latin typeface="Calibri"/>
                <a:cs typeface="Calibri"/>
              </a:rPr>
              <a:t>da implementação </a:t>
            </a:r>
            <a:r>
              <a:rPr lang="pt-BR" sz="1400" dirty="0">
                <a:latin typeface="Calibri"/>
                <a:cs typeface="Calibri"/>
              </a:rPr>
              <a:t>na </a:t>
            </a:r>
            <a:r>
              <a:rPr lang="pt-BR" sz="1400" dirty="0" smtClean="0">
                <a:latin typeface="Calibri"/>
                <a:cs typeface="Calibri"/>
              </a:rPr>
              <a:t>rede.</a:t>
            </a:r>
            <a:endParaRPr lang="pt-BR" sz="1400" dirty="0">
              <a:latin typeface="Calibri"/>
              <a:cs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35255" y="1171232"/>
            <a:ext cx="4057291" cy="353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pt-BR" sz="2400" b="1" dirty="0" smtClean="0">
                <a:solidFill>
                  <a:srgbClr val="092474"/>
                </a:solidFill>
                <a:latin typeface="Calibri"/>
                <a:cs typeface="Calibri"/>
              </a:rPr>
              <a:t>BOAS PRÁTICAS </a:t>
            </a:r>
          </a:p>
          <a:p>
            <a:pPr>
              <a:lnSpc>
                <a:spcPct val="70000"/>
              </a:lnSpc>
            </a:pPr>
            <a:endParaRPr lang="pt-BR" sz="2400" dirty="0">
              <a:solidFill>
                <a:srgbClr val="2E368F"/>
              </a:solidFill>
              <a:latin typeface="Calibri"/>
              <a:cs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155" y="860793"/>
            <a:ext cx="838200" cy="74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7372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35660" y="2032552"/>
            <a:ext cx="8658466" cy="424541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35661" y="2032552"/>
            <a:ext cx="0" cy="4245417"/>
          </a:xfrm>
          <a:prstGeom prst="line">
            <a:avLst/>
          </a:prstGeom>
          <a:ln>
            <a:solidFill>
              <a:srgbClr val="09247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503927" y="860793"/>
            <a:ext cx="972241" cy="972240"/>
          </a:xfrm>
          <a:prstGeom prst="ellipse">
            <a:avLst/>
          </a:prstGeom>
          <a:solidFill>
            <a:srgbClr val="0924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776574" y="2225021"/>
            <a:ext cx="3960526" cy="4189334"/>
          </a:xfrm>
          <a:prstGeom prst="rect">
            <a:avLst/>
          </a:prstGeom>
        </p:spPr>
        <p:txBody>
          <a:bodyPr vert="horz" lIns="91440" tIns="45720" rIns="91440" bIns="45720" numCol="1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lvl="0" indent="-285750" algn="l">
              <a:buFont typeface="Arial"/>
              <a:buChar char="•"/>
            </a:pPr>
            <a:r>
              <a:rPr lang="pt-BR" sz="1400" dirty="0">
                <a:latin typeface="Calibri"/>
                <a:cs typeface="Calibri"/>
              </a:rPr>
              <a:t>Não </a:t>
            </a:r>
            <a:r>
              <a:rPr lang="pt-BR" sz="1400" dirty="0" smtClean="0">
                <a:latin typeface="Calibri"/>
                <a:cs typeface="Calibri"/>
              </a:rPr>
              <a:t>informar/envolver/ouvir </a:t>
            </a:r>
            <a:r>
              <a:rPr lang="pt-BR" sz="1400" dirty="0">
                <a:latin typeface="Calibri"/>
                <a:cs typeface="Calibri"/>
              </a:rPr>
              <a:t>os professores desde o </a:t>
            </a:r>
            <a:r>
              <a:rPr lang="pt-BR" sz="1400" dirty="0" smtClean="0">
                <a:latin typeface="Calibri"/>
                <a:cs typeface="Calibri"/>
              </a:rPr>
              <a:t>início.</a:t>
            </a:r>
            <a:endParaRPr lang="pt-BR" sz="1400" dirty="0">
              <a:latin typeface="Calibri"/>
              <a:cs typeface="Calibri"/>
            </a:endParaRPr>
          </a:p>
          <a:p>
            <a:pPr marL="285750" lvl="0" indent="-285750" algn="l">
              <a:buFont typeface="Arial"/>
              <a:buChar char="•"/>
            </a:pPr>
            <a:endParaRPr lang="pt-BR" sz="1400" dirty="0">
              <a:latin typeface="Calibri"/>
              <a:cs typeface="Calibri"/>
            </a:endParaRPr>
          </a:p>
          <a:p>
            <a:pPr marL="285750" lvl="0" indent="-285750" algn="l">
              <a:buFont typeface="Arial"/>
              <a:buChar char="•"/>
            </a:pPr>
            <a:r>
              <a:rPr lang="pt-BR" sz="1400" dirty="0">
                <a:latin typeface="Calibri"/>
                <a:cs typeface="Calibri"/>
              </a:rPr>
              <a:t>Deixar a comunicação das ações de implementação para o final do </a:t>
            </a:r>
            <a:r>
              <a:rPr lang="pt-BR" sz="1400" dirty="0" smtClean="0">
                <a:latin typeface="Calibri"/>
                <a:cs typeface="Calibri"/>
              </a:rPr>
              <a:t>processo.</a:t>
            </a:r>
            <a:endParaRPr lang="pt-BR" sz="1400" dirty="0">
              <a:latin typeface="Calibri"/>
              <a:cs typeface="Calibri"/>
            </a:endParaRPr>
          </a:p>
          <a:p>
            <a:pPr marL="285750" lvl="0" indent="-285750" algn="l">
              <a:buFont typeface="Arial"/>
              <a:buChar char="•"/>
            </a:pPr>
            <a:endParaRPr lang="pt-BR" sz="1400" dirty="0">
              <a:latin typeface="Calibri"/>
              <a:cs typeface="Calibri"/>
            </a:endParaRPr>
          </a:p>
          <a:p>
            <a:pPr marL="285750" lvl="0" indent="-285750" algn="l">
              <a:buFont typeface="Arial"/>
              <a:buChar char="•"/>
            </a:pPr>
            <a:r>
              <a:rPr lang="pt-BR" sz="1400" dirty="0">
                <a:latin typeface="Calibri"/>
                <a:cs typeface="Calibri"/>
              </a:rPr>
              <a:t>Tratar a BNCC como projeto ou política </a:t>
            </a:r>
            <a:r>
              <a:rPr lang="pt-BR" sz="1400" dirty="0" smtClean="0">
                <a:latin typeface="Calibri"/>
                <a:cs typeface="Calibri"/>
              </a:rPr>
              <a:t/>
            </a:r>
            <a:br>
              <a:rPr lang="pt-BR" sz="1400" dirty="0" smtClean="0">
                <a:latin typeface="Calibri"/>
                <a:cs typeface="Calibri"/>
              </a:rPr>
            </a:br>
            <a:r>
              <a:rPr lang="pt-BR" sz="1400" dirty="0" smtClean="0">
                <a:latin typeface="Calibri"/>
                <a:cs typeface="Calibri"/>
              </a:rPr>
              <a:t>de </a:t>
            </a:r>
            <a:r>
              <a:rPr lang="pt-BR" sz="1400" dirty="0">
                <a:latin typeface="Calibri"/>
                <a:cs typeface="Calibri"/>
              </a:rPr>
              <a:t>um </a:t>
            </a:r>
            <a:r>
              <a:rPr lang="pt-BR" sz="1400" dirty="0" smtClean="0">
                <a:latin typeface="Calibri"/>
                <a:cs typeface="Calibri"/>
              </a:rPr>
              <a:t>governo.</a:t>
            </a:r>
            <a:endParaRPr lang="pt-BR" sz="1400" dirty="0">
              <a:latin typeface="Calibri"/>
              <a:cs typeface="Calibri"/>
            </a:endParaRPr>
          </a:p>
          <a:p>
            <a:pPr marL="285750" lvl="0" indent="-285750" algn="l">
              <a:buFont typeface="Arial"/>
              <a:buChar char="•"/>
            </a:pPr>
            <a:endParaRPr lang="pt-BR" sz="1400" dirty="0">
              <a:latin typeface="Calibri"/>
              <a:cs typeface="Calibri"/>
            </a:endParaRPr>
          </a:p>
          <a:p>
            <a:pPr marL="285750" lvl="0" indent="-285750" algn="l">
              <a:buFont typeface="Arial"/>
              <a:buChar char="•"/>
            </a:pPr>
            <a:r>
              <a:rPr lang="pt-BR" sz="1400" dirty="0">
                <a:latin typeface="Calibri"/>
                <a:cs typeface="Calibri"/>
              </a:rPr>
              <a:t>Publicar informações </a:t>
            </a:r>
            <a:r>
              <a:rPr lang="pt-BR" sz="1400" dirty="0" smtClean="0">
                <a:latin typeface="Calibri"/>
                <a:cs typeface="Calibri"/>
              </a:rPr>
              <a:t>no </a:t>
            </a:r>
            <a:r>
              <a:rPr lang="pt-BR" sz="1400" dirty="0">
                <a:latin typeface="Calibri"/>
                <a:cs typeface="Calibri"/>
              </a:rPr>
              <a:t>site ou no </a:t>
            </a:r>
            <a:r>
              <a:rPr lang="pt-BR" sz="1400" dirty="0" err="1">
                <a:latin typeface="Calibri"/>
                <a:cs typeface="Calibri"/>
              </a:rPr>
              <a:t>Facebook</a:t>
            </a:r>
            <a:r>
              <a:rPr lang="pt-BR" sz="1400" dirty="0">
                <a:latin typeface="Calibri"/>
                <a:cs typeface="Calibri"/>
              </a:rPr>
              <a:t> </a:t>
            </a:r>
            <a:r>
              <a:rPr lang="pt-BR" sz="1400" dirty="0" smtClean="0">
                <a:latin typeface="Calibri"/>
                <a:cs typeface="Calibri"/>
              </a:rPr>
              <a:t/>
            </a:r>
            <a:br>
              <a:rPr lang="pt-BR" sz="1400" dirty="0" smtClean="0">
                <a:latin typeface="Calibri"/>
                <a:cs typeface="Calibri"/>
              </a:rPr>
            </a:br>
            <a:r>
              <a:rPr lang="pt-BR" sz="1400" dirty="0" smtClean="0">
                <a:latin typeface="Calibri"/>
                <a:cs typeface="Calibri"/>
              </a:rPr>
              <a:t>da </a:t>
            </a:r>
            <a:r>
              <a:rPr lang="pt-BR" sz="1400" dirty="0">
                <a:latin typeface="Calibri"/>
                <a:cs typeface="Calibri"/>
              </a:rPr>
              <a:t>secretaria e assumir </a:t>
            </a:r>
            <a:r>
              <a:rPr lang="pt-BR" sz="1400" dirty="0" smtClean="0">
                <a:latin typeface="Calibri"/>
                <a:cs typeface="Calibri"/>
              </a:rPr>
              <a:t>que </a:t>
            </a:r>
            <a:r>
              <a:rPr lang="pt-BR" sz="1400" dirty="0">
                <a:latin typeface="Calibri"/>
                <a:cs typeface="Calibri"/>
              </a:rPr>
              <a:t>os professores estão bem informados só por causa </a:t>
            </a:r>
            <a:r>
              <a:rPr lang="pt-BR" sz="1400" dirty="0" smtClean="0">
                <a:latin typeface="Calibri"/>
                <a:cs typeface="Calibri"/>
              </a:rPr>
              <a:t>disso.</a:t>
            </a:r>
            <a:endParaRPr lang="pt-BR" sz="1400" dirty="0">
              <a:latin typeface="Calibri"/>
              <a:cs typeface="Calibri"/>
            </a:endParaRPr>
          </a:p>
          <a:p>
            <a:pPr marL="285750" lvl="0" indent="-285750" algn="l">
              <a:buFont typeface="Arial"/>
              <a:buChar char="•"/>
            </a:pPr>
            <a:endParaRPr lang="pt-BR" sz="1400" dirty="0">
              <a:latin typeface="Calibri"/>
              <a:cs typeface="Calibri"/>
            </a:endParaRPr>
          </a:p>
          <a:p>
            <a:pPr marL="285750" lvl="0" indent="-285750" algn="l">
              <a:buFont typeface="Arial"/>
              <a:buChar char="•"/>
            </a:pPr>
            <a:r>
              <a:rPr lang="pt-BR" sz="1400" dirty="0">
                <a:latin typeface="Calibri"/>
                <a:cs typeface="Calibri"/>
              </a:rPr>
              <a:t>Mandar um ofício para </a:t>
            </a:r>
            <a:r>
              <a:rPr lang="pt-BR" sz="1400" dirty="0" smtClean="0">
                <a:latin typeface="Calibri"/>
                <a:cs typeface="Calibri"/>
              </a:rPr>
              <a:t>as </a:t>
            </a:r>
            <a:r>
              <a:rPr lang="pt-BR" sz="1400" dirty="0">
                <a:latin typeface="Calibri"/>
                <a:cs typeface="Calibri"/>
              </a:rPr>
              <a:t>escolas e assumir </a:t>
            </a:r>
            <a:r>
              <a:rPr lang="pt-BR" sz="1400" dirty="0" smtClean="0">
                <a:latin typeface="Calibri"/>
                <a:cs typeface="Calibri"/>
              </a:rPr>
              <a:t/>
            </a:r>
            <a:br>
              <a:rPr lang="pt-BR" sz="1400" dirty="0" smtClean="0">
                <a:latin typeface="Calibri"/>
                <a:cs typeface="Calibri"/>
              </a:rPr>
            </a:br>
            <a:r>
              <a:rPr lang="pt-BR" sz="1400" dirty="0" smtClean="0">
                <a:latin typeface="Calibri"/>
                <a:cs typeface="Calibri"/>
              </a:rPr>
              <a:t>que os </a:t>
            </a:r>
            <a:r>
              <a:rPr lang="pt-BR" sz="1400" dirty="0">
                <a:latin typeface="Calibri"/>
                <a:cs typeface="Calibri"/>
              </a:rPr>
              <a:t>professores </a:t>
            </a:r>
            <a:r>
              <a:rPr lang="pt-BR" sz="1400" dirty="0" smtClean="0">
                <a:latin typeface="Calibri"/>
                <a:cs typeface="Calibri"/>
              </a:rPr>
              <a:t>estão bem </a:t>
            </a:r>
            <a:r>
              <a:rPr lang="pt-BR" sz="1400" dirty="0">
                <a:latin typeface="Calibri"/>
                <a:cs typeface="Calibri"/>
              </a:rPr>
              <a:t>informados </a:t>
            </a:r>
            <a:r>
              <a:rPr lang="pt-BR" sz="1400" dirty="0" smtClean="0">
                <a:latin typeface="Calibri"/>
                <a:cs typeface="Calibri"/>
              </a:rPr>
              <a:t/>
            </a:r>
            <a:br>
              <a:rPr lang="pt-BR" sz="1400" dirty="0" smtClean="0">
                <a:latin typeface="Calibri"/>
                <a:cs typeface="Calibri"/>
              </a:rPr>
            </a:br>
            <a:r>
              <a:rPr lang="pt-BR" sz="1400" dirty="0" smtClean="0">
                <a:latin typeface="Calibri"/>
                <a:cs typeface="Calibri"/>
              </a:rPr>
              <a:t>só </a:t>
            </a:r>
            <a:r>
              <a:rPr lang="pt-BR" sz="1400" dirty="0">
                <a:latin typeface="Calibri"/>
                <a:cs typeface="Calibri"/>
              </a:rPr>
              <a:t>por causa disso.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619" y="1049728"/>
            <a:ext cx="604887" cy="56648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535255" y="1171232"/>
            <a:ext cx="4057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pt-BR" sz="2400" b="1" dirty="0">
                <a:solidFill>
                  <a:srgbClr val="092474"/>
                </a:solidFill>
                <a:latin typeface="Calibri"/>
                <a:cs typeface="Calibri"/>
              </a:rPr>
              <a:t>NÃO RECOMENDAMOS</a:t>
            </a:r>
            <a:r>
              <a:rPr lang="pt-BR" sz="2400" b="1" dirty="0" smtClean="0">
                <a:solidFill>
                  <a:srgbClr val="092474"/>
                </a:solidFill>
                <a:latin typeface="Calibri"/>
                <a:cs typeface="Calibri"/>
              </a:rPr>
              <a:t>!</a:t>
            </a:r>
            <a:endParaRPr lang="pt-BR" sz="2400" dirty="0">
              <a:solidFill>
                <a:srgbClr val="092474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30596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05830"/>
            <a:ext cx="9906000" cy="700310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553052" y="4207012"/>
            <a:ext cx="322264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i="1" dirty="0" smtClean="0">
                <a:solidFill>
                  <a:schemeClr val="tx2"/>
                </a:solidFill>
                <a:latin typeface="Calibri"/>
                <a:cs typeface="Calibri"/>
              </a:rPr>
              <a:t>Sugestões de mensagens-chave </a:t>
            </a:r>
            <a:r>
              <a:rPr lang="pt-BR" sz="1600" i="1" dirty="0">
                <a:solidFill>
                  <a:schemeClr val="tx2"/>
                </a:solidFill>
                <a:latin typeface="Calibri"/>
                <a:cs typeface="Calibri"/>
              </a:rPr>
              <a:t>para públicos estratégicos, considerando as diversidades regionais e diversos canais de comunicação.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9158" y="6395152"/>
            <a:ext cx="355600" cy="3048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4758" y="6356351"/>
            <a:ext cx="21590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5766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18393" y="1714499"/>
            <a:ext cx="9654415" cy="50331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701800" y="2111060"/>
            <a:ext cx="7823459" cy="4002403"/>
          </a:xfrm>
          <a:prstGeom prst="rect">
            <a:avLst/>
          </a:prstGeom>
        </p:spPr>
        <p:txBody>
          <a:bodyPr vert="horz" lIns="91440" tIns="45720" rIns="91440" bIns="45720" numCol="3" spcCol="36000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1450" indent="-171450" algn="l">
              <a:lnSpc>
                <a:spcPct val="110000"/>
              </a:lnSpc>
              <a:buFont typeface="Arial"/>
              <a:buChar char="•"/>
            </a:pPr>
            <a:r>
              <a:rPr lang="pt-BR" sz="1200" dirty="0" smtClean="0">
                <a:latin typeface="Trebuchet MS"/>
                <a:cs typeface="Trebuchet MS"/>
              </a:rPr>
              <a:t>A </a:t>
            </a:r>
            <a:r>
              <a:rPr lang="pt-BR" sz="1200" dirty="0">
                <a:latin typeface="Trebuchet MS"/>
                <a:cs typeface="Trebuchet MS"/>
              </a:rPr>
              <a:t>BNCC determina os conhecimentos e habilidades essenciais que todos os alunos do país </a:t>
            </a:r>
            <a:r>
              <a:rPr lang="pt-BR" sz="1200" dirty="0" smtClean="0">
                <a:latin typeface="Trebuchet MS"/>
                <a:cs typeface="Trebuchet MS"/>
              </a:rPr>
              <a:t>têm o direito de aprender, ano </a:t>
            </a:r>
            <a:r>
              <a:rPr lang="pt-BR" sz="1200" dirty="0">
                <a:latin typeface="Trebuchet MS"/>
                <a:cs typeface="Trebuchet MS"/>
              </a:rPr>
              <a:t>a ano. </a:t>
            </a:r>
          </a:p>
          <a:p>
            <a:pPr marL="171450" indent="-171450" algn="l">
              <a:lnSpc>
                <a:spcPct val="110000"/>
              </a:lnSpc>
              <a:buFont typeface="Arial"/>
              <a:buChar char="•"/>
            </a:pPr>
            <a:endParaRPr lang="pt-BR" sz="1200" dirty="0" smtClean="0">
              <a:latin typeface="Trebuchet MS"/>
              <a:cs typeface="Trebuchet MS"/>
            </a:endParaRPr>
          </a:p>
          <a:p>
            <a:pPr marL="171450" indent="-171450" algn="l">
              <a:lnSpc>
                <a:spcPct val="110000"/>
              </a:lnSpc>
              <a:buFont typeface="Arial"/>
              <a:buChar char="•"/>
            </a:pPr>
            <a:r>
              <a:rPr lang="pt-BR" sz="1200" dirty="0" smtClean="0">
                <a:latin typeface="Trebuchet MS"/>
                <a:cs typeface="Trebuchet MS"/>
              </a:rPr>
              <a:t>A </a:t>
            </a:r>
            <a:r>
              <a:rPr lang="pt-BR" sz="1200" dirty="0">
                <a:latin typeface="Trebuchet MS"/>
                <a:cs typeface="Trebuchet MS"/>
              </a:rPr>
              <a:t>BNCC </a:t>
            </a:r>
            <a:r>
              <a:rPr lang="pt-BR" sz="1200" dirty="0" smtClean="0">
                <a:latin typeface="Trebuchet MS"/>
                <a:cs typeface="Trebuchet MS"/>
              </a:rPr>
              <a:t>será </a:t>
            </a:r>
            <a:r>
              <a:rPr lang="pt-BR" sz="1200" dirty="0">
                <a:latin typeface="Trebuchet MS"/>
                <a:cs typeface="Trebuchet MS"/>
              </a:rPr>
              <a:t>obrigatória </a:t>
            </a:r>
            <a:r>
              <a:rPr lang="pt-BR" sz="1200" dirty="0" smtClean="0">
                <a:latin typeface="Trebuchet MS"/>
                <a:cs typeface="Trebuchet MS"/>
              </a:rPr>
              <a:t/>
            </a:r>
            <a:br>
              <a:rPr lang="pt-BR" sz="1200" dirty="0" smtClean="0">
                <a:latin typeface="Trebuchet MS"/>
                <a:cs typeface="Trebuchet MS"/>
              </a:rPr>
            </a:br>
            <a:r>
              <a:rPr lang="pt-BR" sz="1200" dirty="0" smtClean="0">
                <a:latin typeface="Trebuchet MS"/>
                <a:cs typeface="Trebuchet MS"/>
              </a:rPr>
              <a:t>para </a:t>
            </a:r>
            <a:r>
              <a:rPr lang="pt-BR" sz="1200" dirty="0">
                <a:latin typeface="Trebuchet MS"/>
                <a:cs typeface="Trebuchet MS"/>
              </a:rPr>
              <a:t>todas as redes, públicas </a:t>
            </a:r>
            <a:r>
              <a:rPr lang="pt-BR" sz="1200" dirty="0" smtClean="0">
                <a:latin typeface="Trebuchet MS"/>
                <a:cs typeface="Trebuchet MS"/>
              </a:rPr>
              <a:t/>
            </a:r>
            <a:br>
              <a:rPr lang="pt-BR" sz="1200" dirty="0" smtClean="0">
                <a:latin typeface="Trebuchet MS"/>
                <a:cs typeface="Trebuchet MS"/>
              </a:rPr>
            </a:br>
            <a:r>
              <a:rPr lang="pt-BR" sz="1200" dirty="0" smtClean="0">
                <a:latin typeface="Trebuchet MS"/>
                <a:cs typeface="Trebuchet MS"/>
              </a:rPr>
              <a:t>e privadas.</a:t>
            </a:r>
          </a:p>
          <a:p>
            <a:pPr marL="171450" indent="-171450" algn="l">
              <a:lnSpc>
                <a:spcPct val="110000"/>
              </a:lnSpc>
              <a:buFont typeface="Arial"/>
              <a:buChar char="•"/>
            </a:pPr>
            <a:endParaRPr lang="pt-BR" sz="1200" dirty="0">
              <a:latin typeface="Trebuchet MS"/>
              <a:cs typeface="Trebuchet MS"/>
            </a:endParaRPr>
          </a:p>
          <a:p>
            <a:pPr marL="171450" indent="-171450" algn="l">
              <a:lnSpc>
                <a:spcPct val="110000"/>
              </a:lnSpc>
              <a:buFont typeface="Arial"/>
              <a:buChar char="•"/>
            </a:pPr>
            <a:r>
              <a:rPr lang="pt-BR" sz="1200" dirty="0" smtClean="0">
                <a:latin typeface="Trebuchet MS"/>
                <a:cs typeface="Trebuchet MS"/>
              </a:rPr>
              <a:t>A </a:t>
            </a:r>
            <a:r>
              <a:rPr lang="pt-BR" sz="1200" dirty="0">
                <a:latin typeface="Trebuchet MS"/>
                <a:cs typeface="Trebuchet MS"/>
              </a:rPr>
              <a:t>BNCC não é currículo: ela </a:t>
            </a:r>
            <a:r>
              <a:rPr lang="pt-BR" sz="1200" dirty="0" smtClean="0">
                <a:latin typeface="Trebuchet MS"/>
                <a:cs typeface="Trebuchet MS"/>
              </a:rPr>
              <a:t/>
            </a:r>
            <a:br>
              <a:rPr lang="pt-BR" sz="1200" dirty="0" smtClean="0">
                <a:latin typeface="Trebuchet MS"/>
                <a:cs typeface="Trebuchet MS"/>
              </a:rPr>
            </a:br>
            <a:r>
              <a:rPr lang="pt-BR" sz="1200" dirty="0" smtClean="0">
                <a:latin typeface="Trebuchet MS"/>
                <a:cs typeface="Trebuchet MS"/>
              </a:rPr>
              <a:t>irá </a:t>
            </a:r>
            <a:r>
              <a:rPr lang="pt-BR" sz="1200" dirty="0">
                <a:latin typeface="Trebuchet MS"/>
                <a:cs typeface="Trebuchet MS"/>
              </a:rPr>
              <a:t>orientar a construção dos currículos </a:t>
            </a:r>
            <a:r>
              <a:rPr lang="pt-BR" sz="1200" dirty="0" smtClean="0">
                <a:latin typeface="Trebuchet MS"/>
                <a:cs typeface="Trebuchet MS"/>
              </a:rPr>
              <a:t>locais</a:t>
            </a:r>
            <a:r>
              <a:rPr lang="pt-BR" sz="1200" dirty="0">
                <a:latin typeface="Trebuchet MS"/>
                <a:cs typeface="Trebuchet MS"/>
              </a:rPr>
              <a:t>.</a:t>
            </a:r>
            <a:endParaRPr lang="pt-BR" sz="1200" dirty="0" smtClean="0">
              <a:latin typeface="Trebuchet MS"/>
              <a:cs typeface="Trebuchet MS"/>
            </a:endParaRPr>
          </a:p>
          <a:p>
            <a:pPr marL="171450" indent="-171450" algn="l">
              <a:lnSpc>
                <a:spcPct val="110000"/>
              </a:lnSpc>
              <a:buFont typeface="Arial"/>
              <a:buChar char="•"/>
            </a:pPr>
            <a:endParaRPr lang="pt-BR" sz="1200" dirty="0">
              <a:latin typeface="Trebuchet MS"/>
              <a:cs typeface="Trebuchet MS"/>
            </a:endParaRPr>
          </a:p>
          <a:p>
            <a:pPr marL="171450" indent="-171450" algn="l">
              <a:lnSpc>
                <a:spcPct val="110000"/>
              </a:lnSpc>
              <a:buFont typeface="Arial"/>
              <a:buChar char="•"/>
            </a:pPr>
            <a:r>
              <a:rPr lang="pt-BR" sz="1200" dirty="0" smtClean="0">
                <a:latin typeface="Trebuchet MS"/>
                <a:cs typeface="Trebuchet MS"/>
              </a:rPr>
              <a:t>A </a:t>
            </a:r>
            <a:r>
              <a:rPr lang="pt-BR" sz="1200" dirty="0">
                <a:latin typeface="Trebuchet MS"/>
                <a:cs typeface="Trebuchet MS"/>
              </a:rPr>
              <a:t>BNCC foi construída com participação da sociedade </a:t>
            </a:r>
            <a:r>
              <a:rPr lang="pt-BR" sz="1200" dirty="0" smtClean="0">
                <a:latin typeface="Trebuchet MS"/>
                <a:cs typeface="Trebuchet MS"/>
              </a:rPr>
              <a:t/>
            </a:r>
            <a:br>
              <a:rPr lang="pt-BR" sz="1200" dirty="0" smtClean="0">
                <a:latin typeface="Trebuchet MS"/>
                <a:cs typeface="Trebuchet MS"/>
              </a:rPr>
            </a:br>
            <a:r>
              <a:rPr lang="pt-BR" sz="1200" dirty="0" smtClean="0">
                <a:latin typeface="Trebuchet MS"/>
                <a:cs typeface="Trebuchet MS"/>
              </a:rPr>
              <a:t>e </a:t>
            </a:r>
            <a:r>
              <a:rPr lang="pt-BR" sz="1200" dirty="0">
                <a:latin typeface="Trebuchet MS"/>
                <a:cs typeface="Trebuchet MS"/>
              </a:rPr>
              <a:t>educadores em </a:t>
            </a:r>
            <a:r>
              <a:rPr lang="pt-BR" sz="1200" dirty="0" smtClean="0">
                <a:latin typeface="Trebuchet MS"/>
                <a:cs typeface="Trebuchet MS"/>
              </a:rPr>
              <a:t>todas </a:t>
            </a:r>
            <a:br>
              <a:rPr lang="pt-BR" sz="1200" dirty="0" smtClean="0">
                <a:latin typeface="Trebuchet MS"/>
                <a:cs typeface="Trebuchet MS"/>
              </a:rPr>
            </a:br>
            <a:r>
              <a:rPr lang="pt-BR" sz="1200" dirty="0" smtClean="0">
                <a:latin typeface="Trebuchet MS"/>
                <a:cs typeface="Trebuchet MS"/>
              </a:rPr>
              <a:t>as </a:t>
            </a:r>
            <a:r>
              <a:rPr lang="pt-BR" sz="1200" dirty="0">
                <a:latin typeface="Trebuchet MS"/>
                <a:cs typeface="Trebuchet MS"/>
              </a:rPr>
              <a:t>etapas, desde </a:t>
            </a:r>
            <a:r>
              <a:rPr lang="pt-BR" sz="1200" dirty="0" smtClean="0">
                <a:latin typeface="Trebuchet MS"/>
                <a:cs typeface="Trebuchet MS"/>
              </a:rPr>
              <a:t>2015.	</a:t>
            </a:r>
          </a:p>
          <a:p>
            <a:pPr marL="171450" indent="-171450" algn="l">
              <a:lnSpc>
                <a:spcPct val="110000"/>
              </a:lnSpc>
              <a:buFont typeface="Arial"/>
              <a:buChar char="•"/>
            </a:pPr>
            <a:endParaRPr lang="pt-BR" sz="1200" dirty="0" smtClean="0">
              <a:latin typeface="Trebuchet MS"/>
              <a:cs typeface="Trebuchet MS"/>
            </a:endParaRPr>
          </a:p>
          <a:p>
            <a:pPr marL="171450" indent="-171450" algn="l">
              <a:lnSpc>
                <a:spcPct val="110000"/>
              </a:lnSpc>
              <a:buFont typeface="Arial"/>
              <a:buChar char="•"/>
            </a:pPr>
            <a:r>
              <a:rPr lang="pt-BR" sz="1200" dirty="0" smtClean="0">
                <a:latin typeface="Trebuchet MS"/>
                <a:cs typeface="Trebuchet MS"/>
              </a:rPr>
              <a:t>A </a:t>
            </a:r>
            <a:r>
              <a:rPr lang="pt-BR" sz="1200" dirty="0">
                <a:latin typeface="Trebuchet MS"/>
                <a:cs typeface="Trebuchet MS"/>
              </a:rPr>
              <a:t>BNCC não é projeto de </a:t>
            </a:r>
            <a:r>
              <a:rPr lang="pt-BR" sz="1200" dirty="0" smtClean="0">
                <a:latin typeface="Trebuchet MS"/>
                <a:cs typeface="Trebuchet MS"/>
              </a:rPr>
              <a:t>governo </a:t>
            </a:r>
            <a:r>
              <a:rPr lang="pt-BR" sz="1200" dirty="0">
                <a:latin typeface="Trebuchet MS"/>
                <a:cs typeface="Trebuchet MS"/>
              </a:rPr>
              <a:t>ou partido, é política de Estado, prevista no </a:t>
            </a:r>
            <a:r>
              <a:rPr lang="pt-BR" sz="1200" dirty="0" smtClean="0">
                <a:latin typeface="Trebuchet MS"/>
                <a:cs typeface="Trebuchet MS"/>
              </a:rPr>
              <a:t>Plano Nacional de Educação </a:t>
            </a:r>
            <a:r>
              <a:rPr lang="pt-BR" sz="1200" dirty="0">
                <a:latin typeface="Trebuchet MS"/>
                <a:cs typeface="Trebuchet MS"/>
              </a:rPr>
              <a:t>(PNE</a:t>
            </a:r>
            <a:r>
              <a:rPr lang="pt-BR" sz="1200" dirty="0" smtClean="0">
                <a:latin typeface="Trebuchet MS"/>
                <a:cs typeface="Trebuchet MS"/>
              </a:rPr>
              <a:t>) </a:t>
            </a:r>
            <a:br>
              <a:rPr lang="pt-BR" sz="1200" dirty="0" smtClean="0">
                <a:latin typeface="Trebuchet MS"/>
                <a:cs typeface="Trebuchet MS"/>
              </a:rPr>
            </a:br>
            <a:r>
              <a:rPr lang="pt-BR" sz="1200" dirty="0" smtClean="0">
                <a:latin typeface="Trebuchet MS"/>
                <a:cs typeface="Trebuchet MS"/>
              </a:rPr>
              <a:t>e na Lei de Diretrizes </a:t>
            </a:r>
            <a:br>
              <a:rPr lang="pt-BR" sz="1200" dirty="0" smtClean="0">
                <a:latin typeface="Trebuchet MS"/>
                <a:cs typeface="Trebuchet MS"/>
              </a:rPr>
            </a:br>
            <a:r>
              <a:rPr lang="pt-BR" sz="1200" dirty="0" smtClean="0">
                <a:latin typeface="Trebuchet MS"/>
                <a:cs typeface="Trebuchet MS"/>
              </a:rPr>
              <a:t>e Bases (LDB).</a:t>
            </a:r>
          </a:p>
          <a:p>
            <a:pPr marL="171450" indent="-171450" algn="l">
              <a:lnSpc>
                <a:spcPct val="110000"/>
              </a:lnSpc>
              <a:buFont typeface="Arial"/>
              <a:buChar char="•"/>
            </a:pPr>
            <a:endParaRPr lang="pt-BR" sz="1200" dirty="0" smtClean="0">
              <a:latin typeface="Trebuchet MS"/>
              <a:cs typeface="Trebuchet MS"/>
            </a:endParaRPr>
          </a:p>
          <a:p>
            <a:pPr marL="171450" indent="-171450" algn="l">
              <a:lnSpc>
                <a:spcPct val="110000"/>
              </a:lnSpc>
              <a:buFont typeface="Arial"/>
              <a:buChar char="•"/>
            </a:pPr>
            <a:r>
              <a:rPr lang="pt-BR" sz="1200" dirty="0" smtClean="0">
                <a:latin typeface="Trebuchet MS"/>
                <a:cs typeface="Trebuchet MS"/>
              </a:rPr>
              <a:t>O estado</a:t>
            </a:r>
            <a:r>
              <a:rPr lang="pt-BR" sz="1200" dirty="0">
                <a:latin typeface="Trebuchet MS"/>
                <a:cs typeface="Trebuchet MS"/>
              </a:rPr>
              <a:t>/município irá realizar um processo de adaptação curricular alinhado à BNCC e que contempla </a:t>
            </a:r>
            <a:r>
              <a:rPr lang="pt-BR" sz="1200" dirty="0" smtClean="0">
                <a:latin typeface="Trebuchet MS"/>
                <a:cs typeface="Trebuchet MS"/>
              </a:rPr>
              <a:t/>
            </a:r>
            <a:br>
              <a:rPr lang="pt-BR" sz="1200" dirty="0" smtClean="0">
                <a:latin typeface="Trebuchet MS"/>
                <a:cs typeface="Trebuchet MS"/>
              </a:rPr>
            </a:br>
            <a:r>
              <a:rPr lang="pt-BR" sz="1200" dirty="0" smtClean="0">
                <a:latin typeface="Trebuchet MS"/>
                <a:cs typeface="Trebuchet MS"/>
              </a:rPr>
              <a:t>as </a:t>
            </a:r>
            <a:r>
              <a:rPr lang="pt-BR" sz="1200" dirty="0">
                <a:latin typeface="Trebuchet MS"/>
                <a:cs typeface="Trebuchet MS"/>
              </a:rPr>
              <a:t>diversidades </a:t>
            </a:r>
            <a:r>
              <a:rPr lang="pt-BR" sz="1200" dirty="0" smtClean="0">
                <a:latin typeface="Trebuchet MS"/>
                <a:cs typeface="Trebuchet MS"/>
              </a:rPr>
              <a:t>locais</a:t>
            </a:r>
            <a:r>
              <a:rPr lang="pt-BR" sz="1200" dirty="0">
                <a:latin typeface="Trebuchet MS"/>
                <a:cs typeface="Trebuchet MS"/>
              </a:rPr>
              <a:t>.</a:t>
            </a:r>
            <a:endParaRPr lang="pt-BR" sz="1200" dirty="0" smtClean="0">
              <a:latin typeface="Trebuchet MS"/>
              <a:cs typeface="Trebuchet MS"/>
            </a:endParaRPr>
          </a:p>
          <a:p>
            <a:pPr marL="171450" indent="-171450" algn="l">
              <a:lnSpc>
                <a:spcPct val="110000"/>
              </a:lnSpc>
              <a:buFont typeface="Arial"/>
              <a:buChar char="•"/>
            </a:pPr>
            <a:endParaRPr lang="pt-BR" sz="1200" dirty="0" smtClean="0">
              <a:latin typeface="Trebuchet MS"/>
              <a:cs typeface="Trebuchet MS"/>
            </a:endParaRPr>
          </a:p>
          <a:p>
            <a:pPr marL="171450" indent="-171450" algn="l">
              <a:lnSpc>
                <a:spcPct val="110000"/>
              </a:lnSpc>
              <a:buFont typeface="Arial"/>
              <a:buChar char="•"/>
            </a:pPr>
            <a:r>
              <a:rPr lang="pt-BR" sz="1200" dirty="0" smtClean="0">
                <a:latin typeface="Trebuchet MS"/>
                <a:cs typeface="Trebuchet MS"/>
              </a:rPr>
              <a:t>O trabalho conjunto entre  estado</a:t>
            </a:r>
            <a:r>
              <a:rPr lang="pt-BR" sz="1200" dirty="0">
                <a:latin typeface="Trebuchet MS"/>
                <a:cs typeface="Trebuchet MS"/>
              </a:rPr>
              <a:t> </a:t>
            </a:r>
            <a:r>
              <a:rPr lang="pt-BR" sz="1200" dirty="0" smtClean="0">
                <a:latin typeface="Trebuchet MS"/>
                <a:cs typeface="Trebuchet MS"/>
              </a:rPr>
              <a:t>e municípios é importante para garantir </a:t>
            </a:r>
            <a:br>
              <a:rPr lang="pt-BR" sz="1200" dirty="0" smtClean="0">
                <a:latin typeface="Trebuchet MS"/>
                <a:cs typeface="Trebuchet MS"/>
              </a:rPr>
            </a:br>
            <a:r>
              <a:rPr lang="pt-BR" sz="1200" dirty="0" smtClean="0">
                <a:latin typeface="Trebuchet MS"/>
                <a:cs typeface="Trebuchet MS"/>
              </a:rPr>
              <a:t>um currículo de qualidade </a:t>
            </a:r>
            <a:br>
              <a:rPr lang="pt-BR" sz="1200" dirty="0" smtClean="0">
                <a:latin typeface="Trebuchet MS"/>
                <a:cs typeface="Trebuchet MS"/>
              </a:rPr>
            </a:br>
            <a:r>
              <a:rPr lang="pt-BR" sz="1200" dirty="0" smtClean="0">
                <a:latin typeface="Trebuchet MS"/>
                <a:cs typeface="Trebuchet MS"/>
              </a:rPr>
              <a:t>para todos os alunos.</a:t>
            </a:r>
          </a:p>
          <a:p>
            <a:pPr marL="171450" indent="-171450" algn="l">
              <a:lnSpc>
                <a:spcPct val="110000"/>
              </a:lnSpc>
              <a:buFont typeface="Arial"/>
              <a:buChar char="•"/>
            </a:pPr>
            <a:endParaRPr lang="pt-BR" sz="1200" dirty="0" smtClean="0">
              <a:latin typeface="Trebuchet MS"/>
              <a:cs typeface="Trebuchet MS"/>
            </a:endParaRPr>
          </a:p>
          <a:p>
            <a:pPr marL="171450" indent="-171450" algn="l">
              <a:lnSpc>
                <a:spcPct val="110000"/>
              </a:lnSpc>
              <a:buFont typeface="Arial"/>
              <a:buChar char="•"/>
            </a:pPr>
            <a:r>
              <a:rPr lang="pt-BR" sz="1200" dirty="0" smtClean="0">
                <a:latin typeface="Trebuchet MS"/>
                <a:cs typeface="Trebuchet MS"/>
              </a:rPr>
              <a:t>A BNCC e o trabalho conjunto entre estado e municípios favorecem a aprendizagem, que deve ser contínua e coerente, independente da rede de ensino e, sobretudo, quando um aluno muda de uma rede para outra. </a:t>
            </a:r>
          </a:p>
          <a:p>
            <a:pPr marL="171450" indent="-171450" algn="l">
              <a:lnSpc>
                <a:spcPct val="110000"/>
              </a:lnSpc>
              <a:buFont typeface="Arial"/>
              <a:buChar char="•"/>
            </a:pPr>
            <a:endParaRPr lang="pt-BR" sz="1200" dirty="0" smtClean="0">
              <a:latin typeface="Trebuchet MS"/>
              <a:cs typeface="Trebuchet MS"/>
            </a:endParaRPr>
          </a:p>
          <a:p>
            <a:pPr marL="171450" indent="-171450" algn="l">
              <a:lnSpc>
                <a:spcPct val="110000"/>
              </a:lnSpc>
              <a:buFont typeface="Arial"/>
              <a:buChar char="•"/>
            </a:pPr>
            <a:r>
              <a:rPr lang="pt-BR" sz="1200" dirty="0" smtClean="0">
                <a:latin typeface="Trebuchet MS"/>
                <a:cs typeface="Trebuchet MS"/>
              </a:rPr>
              <a:t>A (</a:t>
            </a:r>
            <a:r>
              <a:rPr lang="pt-BR" sz="1200" dirty="0" err="1" smtClean="0">
                <a:latin typeface="Trebuchet MS"/>
                <a:cs typeface="Trebuchet MS"/>
              </a:rPr>
              <a:t>re</a:t>
            </a:r>
            <a:r>
              <a:rPr lang="pt-BR" sz="1200" dirty="0" smtClean="0">
                <a:latin typeface="Trebuchet MS"/>
                <a:cs typeface="Trebuchet MS"/>
              </a:rPr>
              <a:t>)elaboração curricular </a:t>
            </a:r>
            <a:br>
              <a:rPr lang="pt-BR" sz="1200" dirty="0" smtClean="0">
                <a:latin typeface="Trebuchet MS"/>
                <a:cs typeface="Trebuchet MS"/>
              </a:rPr>
            </a:br>
            <a:r>
              <a:rPr lang="pt-BR" sz="1200" dirty="0" smtClean="0">
                <a:latin typeface="Trebuchet MS"/>
                <a:cs typeface="Trebuchet MS"/>
              </a:rPr>
              <a:t>é colaborativa, com o envolvimento e participação de todos da comunidade escolar.</a:t>
            </a:r>
          </a:p>
          <a:p>
            <a:pPr marL="171450" indent="-171450" algn="l">
              <a:lnSpc>
                <a:spcPct val="110000"/>
              </a:lnSpc>
              <a:buFont typeface="Arial"/>
              <a:buChar char="•"/>
            </a:pPr>
            <a:endParaRPr lang="pt-BR" sz="1200" dirty="0">
              <a:latin typeface="Trebuchet MS"/>
              <a:cs typeface="Trebuchet M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701799" y="599198"/>
            <a:ext cx="7608199" cy="77889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r>
              <a:rPr lang="pt-BR" sz="2400" b="1" dirty="0" smtClean="0">
                <a:solidFill>
                  <a:srgbClr val="092474"/>
                </a:solidFill>
                <a:latin typeface="Calibri"/>
                <a:cs typeface="Calibri"/>
              </a:rPr>
              <a:t>MENSAGENS-CHAVE GERAIS </a:t>
            </a:r>
            <a:r>
              <a:rPr lang="pt-BR" sz="1800" b="1" dirty="0" smtClean="0">
                <a:solidFill>
                  <a:srgbClr val="092474"/>
                </a:solidFill>
                <a:latin typeface="Calibri"/>
                <a:cs typeface="Calibri"/>
              </a:rPr>
              <a:t/>
            </a:r>
            <a:br>
              <a:rPr lang="pt-BR" sz="1800" b="1" dirty="0" smtClean="0">
                <a:solidFill>
                  <a:srgbClr val="092474"/>
                </a:solidFill>
                <a:latin typeface="Calibri"/>
                <a:cs typeface="Calibri"/>
              </a:rPr>
            </a:br>
            <a:r>
              <a:rPr lang="pt-BR" sz="1600" i="1" dirty="0" smtClean="0">
                <a:solidFill>
                  <a:srgbClr val="092474"/>
                </a:solidFill>
                <a:latin typeface="Calibri"/>
                <a:cs typeface="Calibri"/>
              </a:rPr>
              <a:t>O que todos precisam saber sobre a BNCC e sua implementação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1799" y="2182180"/>
            <a:ext cx="194310" cy="18288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1799" y="3384447"/>
            <a:ext cx="194310" cy="18288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1799" y="4180314"/>
            <a:ext cx="194310" cy="18288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1799" y="4993114"/>
            <a:ext cx="194310" cy="18288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1866" y="2182180"/>
            <a:ext cx="194310" cy="18288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1866" y="3567327"/>
            <a:ext cx="194310" cy="18288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1866" y="4776366"/>
            <a:ext cx="194310" cy="18288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5799" y="2182180"/>
            <a:ext cx="194310" cy="18288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5799" y="3997434"/>
            <a:ext cx="194310" cy="18288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93359" y="447027"/>
            <a:ext cx="1203257" cy="937148"/>
            <a:chOff x="293359" y="447027"/>
            <a:chExt cx="1203257" cy="937148"/>
          </a:xfrm>
        </p:grpSpPr>
        <p:sp>
          <p:nvSpPr>
            <p:cNvPr id="17" name="Oval 16"/>
            <p:cNvSpPr/>
            <p:nvPr/>
          </p:nvSpPr>
          <p:spPr>
            <a:xfrm>
              <a:off x="559468" y="447027"/>
              <a:ext cx="937148" cy="937148"/>
            </a:xfrm>
            <a:prstGeom prst="ellipse">
              <a:avLst/>
            </a:prstGeom>
            <a:solidFill>
              <a:schemeClr val="bg1"/>
            </a:solidFill>
            <a:ln w="38100" cmpd="sng">
              <a:solidFill>
                <a:srgbClr val="09247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3359" y="579270"/>
              <a:ext cx="981471" cy="6174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700851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/>
          <p:cNvCxnSpPr/>
          <p:nvPr/>
        </p:nvCxnSpPr>
        <p:spPr>
          <a:xfrm flipH="1">
            <a:off x="965817" y="1485138"/>
            <a:ext cx="15251" cy="5372862"/>
          </a:xfrm>
          <a:prstGeom prst="line">
            <a:avLst/>
          </a:prstGeom>
          <a:ln w="28575" cmpd="sng">
            <a:solidFill>
              <a:srgbClr val="092474"/>
            </a:solidFill>
            <a:prstDash val="sysDot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956747" y="4595317"/>
            <a:ext cx="4353896" cy="1363062"/>
          </a:xfrm>
          <a:prstGeom prst="rect">
            <a:avLst/>
          </a:prstGeom>
          <a:solidFill>
            <a:srgbClr val="0924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965817" y="383757"/>
            <a:ext cx="8940183" cy="110138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701799" y="361697"/>
            <a:ext cx="7608199" cy="11013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r>
              <a:rPr lang="pt-BR" sz="2000" b="1" u="sng" dirty="0" smtClean="0">
                <a:solidFill>
                  <a:srgbClr val="092474"/>
                </a:solidFill>
                <a:latin typeface="Calibri"/>
                <a:cs typeface="Calibri"/>
              </a:rPr>
              <a:t>PÚBLICO-ALVO:</a:t>
            </a:r>
            <a:r>
              <a:rPr lang="pt-BR" sz="2000" b="1" dirty="0" smtClean="0">
                <a:solidFill>
                  <a:srgbClr val="092474"/>
                </a:solidFill>
                <a:latin typeface="Calibri"/>
                <a:cs typeface="Calibri"/>
              </a:rPr>
              <a:t> EQUIPE PEDAGÓGICA LOCAL, EQUIPE PEDAGÓGICA </a:t>
            </a:r>
            <a:br>
              <a:rPr lang="pt-BR" sz="2000" b="1" dirty="0" smtClean="0">
                <a:solidFill>
                  <a:srgbClr val="092474"/>
                </a:solidFill>
                <a:latin typeface="Calibri"/>
                <a:cs typeface="Calibri"/>
              </a:rPr>
            </a:br>
            <a:r>
              <a:rPr lang="pt-BR" sz="2000" b="1" dirty="0" smtClean="0">
                <a:solidFill>
                  <a:srgbClr val="092474"/>
                </a:solidFill>
                <a:latin typeface="Calibri"/>
                <a:cs typeface="Calibri"/>
              </a:rPr>
              <a:t>REGIONAL, DIRETORES/COORDENADORES REGIONAIS </a:t>
            </a:r>
          </a:p>
        </p:txBody>
      </p:sp>
      <p:sp>
        <p:nvSpPr>
          <p:cNvPr id="4" name="Rectangle 3"/>
          <p:cNvSpPr/>
          <p:nvPr/>
        </p:nvSpPr>
        <p:spPr>
          <a:xfrm>
            <a:off x="6254312" y="1788991"/>
            <a:ext cx="3303236" cy="33516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pt-BR" b="1" dirty="0" smtClean="0">
                <a:solidFill>
                  <a:srgbClr val="092474"/>
                </a:solidFill>
                <a:latin typeface="Calibri"/>
                <a:cs typeface="Calibri"/>
              </a:rPr>
              <a:t>Ações sugeridas</a:t>
            </a:r>
          </a:p>
          <a:p>
            <a:pPr>
              <a:lnSpc>
                <a:spcPct val="90000"/>
              </a:lnSpc>
            </a:pPr>
            <a:endParaRPr lang="pt-BR" sz="800" b="1" dirty="0">
              <a:solidFill>
                <a:schemeClr val="tx2"/>
              </a:solidFill>
              <a:latin typeface="Calibri"/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pt-BR" sz="1100" dirty="0" smtClean="0">
                <a:latin typeface="Calibri"/>
                <a:cs typeface="Calibri"/>
              </a:rPr>
              <a:t>Envio </a:t>
            </a:r>
            <a:r>
              <a:rPr lang="pt-BR" sz="1100" dirty="0">
                <a:latin typeface="Calibri"/>
                <a:cs typeface="Calibri"/>
              </a:rPr>
              <a:t>de e-mail/carta/ofício informando </a:t>
            </a:r>
            <a:r>
              <a:rPr lang="pt-BR" sz="1100" dirty="0" smtClean="0">
                <a:latin typeface="Calibri"/>
                <a:cs typeface="Calibri"/>
              </a:rPr>
              <a:t/>
            </a:r>
            <a:br>
              <a:rPr lang="pt-BR" sz="1100" dirty="0" smtClean="0">
                <a:latin typeface="Calibri"/>
                <a:cs typeface="Calibri"/>
              </a:rPr>
            </a:br>
            <a:r>
              <a:rPr lang="pt-BR" sz="1100" dirty="0" smtClean="0">
                <a:latin typeface="Calibri"/>
                <a:cs typeface="Calibri"/>
              </a:rPr>
              <a:t>sobre </a:t>
            </a:r>
            <a:r>
              <a:rPr lang="pt-BR" sz="1100" dirty="0">
                <a:latin typeface="Calibri"/>
                <a:cs typeface="Calibri"/>
              </a:rPr>
              <a:t>a revisão curricular à luz da </a:t>
            </a:r>
            <a:r>
              <a:rPr lang="pt-BR" sz="1100" dirty="0" smtClean="0">
                <a:latin typeface="Calibri"/>
                <a:cs typeface="Calibri"/>
              </a:rPr>
              <a:t>BNCC.</a:t>
            </a:r>
            <a:endParaRPr lang="pt-BR" sz="1100" dirty="0">
              <a:latin typeface="Calibri"/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pt-BR" sz="1100" dirty="0" smtClean="0">
                <a:latin typeface="Calibri"/>
                <a:cs typeface="Calibri"/>
              </a:rPr>
              <a:t>Reuniões </a:t>
            </a:r>
            <a:r>
              <a:rPr lang="pt-BR" sz="1100" dirty="0">
                <a:latin typeface="Calibri"/>
                <a:cs typeface="Calibri"/>
              </a:rPr>
              <a:t>de apresentação da BNCC e </a:t>
            </a:r>
            <a:r>
              <a:rPr lang="pt-BR" sz="1100" dirty="0" smtClean="0">
                <a:latin typeface="Calibri"/>
                <a:cs typeface="Calibri"/>
              </a:rPr>
              <a:t/>
            </a:r>
            <a:br>
              <a:rPr lang="pt-BR" sz="1100" dirty="0" smtClean="0">
                <a:latin typeface="Calibri"/>
                <a:cs typeface="Calibri"/>
              </a:rPr>
            </a:br>
            <a:r>
              <a:rPr lang="pt-BR" sz="1100" dirty="0" smtClean="0">
                <a:latin typeface="Calibri"/>
                <a:cs typeface="Calibri"/>
              </a:rPr>
              <a:t>do </a:t>
            </a:r>
            <a:r>
              <a:rPr lang="pt-BR" sz="1100" dirty="0">
                <a:latin typeface="Calibri"/>
                <a:cs typeface="Calibri"/>
              </a:rPr>
              <a:t>processo de revisão curricular com </a:t>
            </a:r>
            <a:r>
              <a:rPr lang="pt-BR" sz="1100" dirty="0" smtClean="0">
                <a:latin typeface="Calibri"/>
                <a:cs typeface="Calibri"/>
              </a:rPr>
              <a:t/>
            </a:r>
            <a:br>
              <a:rPr lang="pt-BR" sz="1100" dirty="0" smtClean="0">
                <a:latin typeface="Calibri"/>
                <a:cs typeface="Calibri"/>
              </a:rPr>
            </a:br>
            <a:r>
              <a:rPr lang="pt-BR" sz="1100" dirty="0" smtClean="0">
                <a:latin typeface="Calibri"/>
                <a:cs typeface="Calibri"/>
              </a:rPr>
              <a:t>cada </a:t>
            </a:r>
            <a:r>
              <a:rPr lang="pt-BR" sz="1100" dirty="0">
                <a:latin typeface="Calibri"/>
                <a:cs typeface="Calibri"/>
              </a:rPr>
              <a:t>coordenador/líder </a:t>
            </a:r>
            <a:r>
              <a:rPr lang="pt-BR" sz="1100" dirty="0" smtClean="0">
                <a:latin typeface="Calibri"/>
                <a:cs typeface="Calibri"/>
              </a:rPr>
              <a:t>regional.</a:t>
            </a:r>
            <a:endParaRPr lang="pt-BR" sz="1100" dirty="0">
              <a:latin typeface="Calibri"/>
              <a:cs typeface="Calibri"/>
            </a:endParaRPr>
          </a:p>
          <a:p>
            <a:r>
              <a:rPr lang="pt-BR" sz="1100" dirty="0">
                <a:latin typeface="Calibri"/>
                <a:cs typeface="Calibri"/>
              </a:rPr>
              <a:t> </a:t>
            </a:r>
          </a:p>
          <a:p>
            <a:r>
              <a:rPr lang="pt-BR" sz="1100" dirty="0">
                <a:latin typeface="Calibri"/>
                <a:cs typeface="Calibri"/>
              </a:rPr>
              <a:t> </a:t>
            </a:r>
          </a:p>
          <a:p>
            <a:pPr>
              <a:lnSpc>
                <a:spcPct val="90000"/>
              </a:lnSpc>
            </a:pPr>
            <a:r>
              <a:rPr lang="pt-BR" b="1" dirty="0" smtClean="0">
                <a:solidFill>
                  <a:srgbClr val="092474"/>
                </a:solidFill>
                <a:latin typeface="Calibri"/>
                <a:cs typeface="Calibri"/>
              </a:rPr>
              <a:t>Materiais </a:t>
            </a:r>
            <a:r>
              <a:rPr lang="pt-BR" b="1" dirty="0">
                <a:solidFill>
                  <a:srgbClr val="092474"/>
                </a:solidFill>
                <a:latin typeface="Calibri"/>
                <a:cs typeface="Calibri"/>
              </a:rPr>
              <a:t>de apoio </a:t>
            </a:r>
            <a:r>
              <a:rPr lang="pt-BR" b="1" dirty="0" smtClean="0">
                <a:solidFill>
                  <a:srgbClr val="092474"/>
                </a:solidFill>
                <a:latin typeface="Calibri"/>
                <a:cs typeface="Calibri"/>
              </a:rPr>
              <a:t>sugeridos*</a:t>
            </a:r>
          </a:p>
          <a:p>
            <a:pPr>
              <a:lnSpc>
                <a:spcPct val="90000"/>
              </a:lnSpc>
            </a:pPr>
            <a:endParaRPr lang="pt-BR" sz="800" dirty="0">
              <a:latin typeface="Calibri"/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pt-BR" sz="1100" dirty="0" smtClean="0">
                <a:latin typeface="Calibri"/>
                <a:cs typeface="Calibri"/>
              </a:rPr>
              <a:t>Apresentação – O que é a BNCC</a:t>
            </a:r>
            <a:endParaRPr lang="pt-BR" sz="1100" dirty="0">
              <a:latin typeface="Calibri"/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pt-BR" sz="1100" dirty="0" smtClean="0">
                <a:latin typeface="Calibri"/>
                <a:cs typeface="Calibri"/>
              </a:rPr>
              <a:t>Apresentação da proposta </a:t>
            </a:r>
            <a:r>
              <a:rPr lang="pt-BR" sz="1100" dirty="0" smtClean="0">
                <a:latin typeface="Calibri"/>
                <a:cs typeface="Calibri"/>
              </a:rPr>
              <a:t>de revisão curricular.</a:t>
            </a:r>
          </a:p>
          <a:p>
            <a:pPr marL="171450" indent="-171450">
              <a:buFont typeface="Arial"/>
              <a:buChar char="•"/>
            </a:pPr>
            <a:r>
              <a:rPr lang="pt-BR" sz="1100" dirty="0" smtClean="0">
                <a:latin typeface="Calibri"/>
                <a:cs typeface="Calibri"/>
              </a:rPr>
              <a:t>Textos introdutórios da BNCC explicando </a:t>
            </a:r>
            <a:br>
              <a:rPr lang="pt-BR" sz="1100" dirty="0" smtClean="0">
                <a:latin typeface="Calibri"/>
                <a:cs typeface="Calibri"/>
              </a:rPr>
            </a:br>
            <a:r>
              <a:rPr lang="pt-BR" sz="1100" dirty="0" smtClean="0">
                <a:latin typeface="Calibri"/>
                <a:cs typeface="Calibri"/>
              </a:rPr>
              <a:t>a diferença entre Base e currículo.</a:t>
            </a:r>
          </a:p>
          <a:p>
            <a:pPr marL="171450" indent="-171450">
              <a:buFont typeface="Arial"/>
              <a:buChar char="•"/>
            </a:pPr>
            <a:r>
              <a:rPr lang="pt-BR" sz="1100" dirty="0" smtClean="0">
                <a:latin typeface="Calibri"/>
                <a:cs typeface="Calibri"/>
              </a:rPr>
              <a:t>Guia </a:t>
            </a:r>
            <a:r>
              <a:rPr lang="pt-BR" sz="1100" dirty="0" smtClean="0">
                <a:latin typeface="Calibri"/>
                <a:cs typeface="Calibri"/>
              </a:rPr>
              <a:t>da Base (Nova Escola)</a:t>
            </a:r>
            <a:endParaRPr lang="pt-BR" sz="1100" dirty="0" smtClean="0">
              <a:latin typeface="Calibri"/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pt-BR" sz="1100" dirty="0" smtClean="0">
                <a:latin typeface="Calibri"/>
                <a:cs typeface="Calibri"/>
              </a:rPr>
              <a:t>Base em 1 minuto</a:t>
            </a:r>
            <a:endParaRPr lang="pt-BR" sz="1100" dirty="0" smtClean="0">
              <a:latin typeface="Calibri"/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pt-BR" sz="1100" dirty="0" smtClean="0">
                <a:latin typeface="Calibri"/>
                <a:cs typeface="Calibri"/>
              </a:rPr>
              <a:t>Perguntas Frequentes – O que você precisa saber sobre a BNCC</a:t>
            </a:r>
            <a:endParaRPr lang="pt-BR" sz="1100" dirty="0">
              <a:latin typeface="Calibri"/>
              <a:cs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23241" y="1761778"/>
            <a:ext cx="3518258" cy="1229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>
                <a:solidFill>
                  <a:srgbClr val="092474"/>
                </a:solidFill>
                <a:latin typeface="Calibri"/>
                <a:cs typeface="Calibri"/>
              </a:rPr>
              <a:t>Objetivo</a:t>
            </a:r>
          </a:p>
          <a:p>
            <a:endParaRPr lang="pt-BR" sz="200" b="1" dirty="0">
              <a:solidFill>
                <a:srgbClr val="092474"/>
              </a:solidFill>
              <a:latin typeface="Calibri"/>
              <a:cs typeface="Calibri"/>
            </a:endParaRPr>
          </a:p>
          <a:p>
            <a:pPr>
              <a:lnSpc>
                <a:spcPct val="130000"/>
              </a:lnSpc>
            </a:pPr>
            <a:r>
              <a:rPr lang="pt-BR" sz="1400" i="1" dirty="0">
                <a:solidFill>
                  <a:srgbClr val="092474"/>
                </a:solidFill>
                <a:latin typeface="Calibri"/>
                <a:cs typeface="Calibri"/>
              </a:rPr>
              <a:t>Público apropriado da BNCC e trabalhando para engajar gestores escolares e professores na implementação.</a:t>
            </a:r>
          </a:p>
        </p:txBody>
      </p:sp>
      <p:sp>
        <p:nvSpPr>
          <p:cNvPr id="8" name="Rectangle 7"/>
          <p:cNvSpPr/>
          <p:nvPr/>
        </p:nvSpPr>
        <p:spPr>
          <a:xfrm>
            <a:off x="1732766" y="4732843"/>
            <a:ext cx="340118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rgbClr val="FFFFFF"/>
                </a:solidFill>
                <a:latin typeface="Calibri"/>
                <a:cs typeface="Calibri"/>
              </a:rPr>
              <a:t>Mensagem </a:t>
            </a:r>
            <a:r>
              <a:rPr lang="pt-BR" b="1" dirty="0" smtClean="0">
                <a:solidFill>
                  <a:srgbClr val="FFFFFF"/>
                </a:solidFill>
                <a:latin typeface="Calibri"/>
                <a:cs typeface="Calibri"/>
              </a:rPr>
              <a:t>específica</a:t>
            </a:r>
          </a:p>
          <a:p>
            <a:endParaRPr lang="pt-BR" sz="200" b="1" dirty="0">
              <a:solidFill>
                <a:srgbClr val="FFFFFF"/>
              </a:solidFill>
              <a:latin typeface="Calibri"/>
              <a:cs typeface="Calibri"/>
            </a:endParaRPr>
          </a:p>
          <a:p>
            <a:r>
              <a:rPr lang="pt-BR" sz="1200" dirty="0">
                <a:solidFill>
                  <a:srgbClr val="FFFFFF"/>
                </a:solidFill>
                <a:latin typeface="Calibri"/>
                <a:cs typeface="Calibri"/>
              </a:rPr>
              <a:t>O engajamento da rede é essencial para </a:t>
            </a:r>
            <a:r>
              <a:rPr lang="pt-BR" sz="1200" dirty="0" smtClean="0">
                <a:solidFill>
                  <a:srgbClr val="FFFFFF"/>
                </a:solidFill>
                <a:latin typeface="Calibri"/>
                <a:cs typeface="Calibri"/>
              </a:rPr>
              <a:t/>
            </a:r>
            <a:br>
              <a:rPr lang="pt-BR" sz="1200" dirty="0" smtClean="0">
                <a:solidFill>
                  <a:srgbClr val="FFFFFF"/>
                </a:solidFill>
                <a:latin typeface="Calibri"/>
                <a:cs typeface="Calibri"/>
              </a:rPr>
            </a:br>
            <a:r>
              <a:rPr lang="pt-BR" sz="1200" dirty="0" smtClean="0">
                <a:solidFill>
                  <a:srgbClr val="FFFFFF"/>
                </a:solidFill>
                <a:latin typeface="Calibri"/>
                <a:cs typeface="Calibri"/>
              </a:rPr>
              <a:t>garantir a </a:t>
            </a:r>
            <a:r>
              <a:rPr lang="pt-BR" sz="1200" dirty="0">
                <a:solidFill>
                  <a:srgbClr val="FFFFFF"/>
                </a:solidFill>
                <a:latin typeface="Calibri"/>
                <a:cs typeface="Calibri"/>
              </a:rPr>
              <a:t>transformação da educação do estado/município/</a:t>
            </a:r>
            <a:r>
              <a:rPr lang="pt-BR" sz="1200" dirty="0" smtClean="0">
                <a:solidFill>
                  <a:srgbClr val="FFFFFF"/>
                </a:solidFill>
                <a:latin typeface="Calibri"/>
                <a:cs typeface="Calibri"/>
              </a:rPr>
              <a:t>região.</a:t>
            </a:r>
            <a:endParaRPr lang="pt-BR" sz="1200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269581" y="265375"/>
            <a:ext cx="1359666" cy="1359666"/>
          </a:xfrm>
          <a:prstGeom prst="ellipse">
            <a:avLst/>
          </a:prstGeom>
          <a:solidFill>
            <a:srgbClr val="0924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7700" y="2628900"/>
            <a:ext cx="977900" cy="15875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823" y="74947"/>
            <a:ext cx="977900" cy="1587500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1114425" y="6192962"/>
            <a:ext cx="52634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>
                <a:solidFill>
                  <a:srgbClr val="092474"/>
                </a:solidFill>
                <a:latin typeface="Calibri"/>
                <a:cs typeface="Calibri"/>
              </a:rPr>
              <a:t>*Todos os materiais de apoio aqui sugeridos estão disponíveis na seção </a:t>
            </a:r>
            <a:br>
              <a:rPr lang="pt-BR" sz="1100" dirty="0" smtClean="0">
                <a:solidFill>
                  <a:srgbClr val="092474"/>
                </a:solidFill>
                <a:latin typeface="Calibri"/>
                <a:cs typeface="Calibri"/>
              </a:rPr>
            </a:br>
            <a:r>
              <a:rPr lang="pt-BR" sz="1100" dirty="0" smtClean="0">
                <a:solidFill>
                  <a:srgbClr val="092474"/>
                </a:solidFill>
                <a:latin typeface="Calibri"/>
                <a:cs typeface="Calibri"/>
              </a:rPr>
              <a:t>   Recursos do </a:t>
            </a:r>
            <a:r>
              <a:rPr lang="pt-BR" sz="1100" b="1" dirty="0" smtClean="0">
                <a:solidFill>
                  <a:srgbClr val="092474"/>
                </a:solidFill>
                <a:latin typeface="Calibri"/>
                <a:cs typeface="Calibri"/>
              </a:rPr>
              <a:t>Guia de </a:t>
            </a:r>
            <a:r>
              <a:rPr lang="pt-BR" sz="1100" b="1" dirty="0">
                <a:solidFill>
                  <a:srgbClr val="092474"/>
                </a:solidFill>
                <a:latin typeface="Calibri"/>
                <a:cs typeface="Calibri"/>
              </a:rPr>
              <a:t>Implementação </a:t>
            </a:r>
            <a:r>
              <a:rPr lang="pt-BR" sz="1100" dirty="0">
                <a:solidFill>
                  <a:srgbClr val="092474"/>
                </a:solidFill>
                <a:latin typeface="Calibri"/>
                <a:cs typeface="Calibri"/>
              </a:rPr>
              <a:t>(http://implementacaobncc.com.br/recursos</a:t>
            </a:r>
            <a:r>
              <a:rPr lang="pt-BR" sz="1100" dirty="0" smtClean="0">
                <a:solidFill>
                  <a:srgbClr val="092474"/>
                </a:solidFill>
                <a:latin typeface="Calibri"/>
                <a:cs typeface="Calibri"/>
              </a:rPr>
              <a:t>/)</a:t>
            </a:r>
            <a:endParaRPr lang="pt-BR" sz="1100" dirty="0">
              <a:solidFill>
                <a:srgbClr val="092474"/>
              </a:solidFill>
              <a:latin typeface="Calibri"/>
              <a:cs typeface="Calibri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257075" y="4606079"/>
            <a:ext cx="1203257" cy="937148"/>
            <a:chOff x="293359" y="447027"/>
            <a:chExt cx="1203257" cy="937148"/>
          </a:xfrm>
        </p:grpSpPr>
        <p:sp>
          <p:nvSpPr>
            <p:cNvPr id="19" name="Oval 18"/>
            <p:cNvSpPr/>
            <p:nvPr/>
          </p:nvSpPr>
          <p:spPr>
            <a:xfrm>
              <a:off x="559468" y="447027"/>
              <a:ext cx="937148" cy="937148"/>
            </a:xfrm>
            <a:prstGeom prst="ellipse">
              <a:avLst/>
            </a:prstGeom>
            <a:solidFill>
              <a:schemeClr val="bg1"/>
            </a:solidFill>
            <a:ln w="38100" cmpd="sng">
              <a:solidFill>
                <a:srgbClr val="09247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3359" y="579270"/>
              <a:ext cx="981471" cy="617482"/>
            </a:xfrm>
            <a:prstGeom prst="rect">
              <a:avLst/>
            </a:prstGeom>
          </p:spPr>
        </p:pic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8336" y="1669843"/>
            <a:ext cx="368300" cy="3683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7273" y="3225951"/>
            <a:ext cx="355600" cy="59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3621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965817" y="383757"/>
            <a:ext cx="8940183" cy="110138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965817" y="0"/>
            <a:ext cx="15251" cy="6858000"/>
          </a:xfrm>
          <a:prstGeom prst="line">
            <a:avLst/>
          </a:prstGeom>
          <a:ln w="28575" cmpd="sng">
            <a:solidFill>
              <a:srgbClr val="092474"/>
            </a:solidFill>
            <a:prstDash val="sysDot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6254312" y="1785938"/>
            <a:ext cx="3324762" cy="36040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pt-BR" b="1" dirty="0" smtClean="0">
                <a:solidFill>
                  <a:srgbClr val="092474"/>
                </a:solidFill>
                <a:latin typeface="Calibri"/>
                <a:cs typeface="Calibri"/>
              </a:rPr>
              <a:t>Ações sugeridas</a:t>
            </a:r>
          </a:p>
          <a:p>
            <a:pPr>
              <a:lnSpc>
                <a:spcPct val="90000"/>
              </a:lnSpc>
            </a:pPr>
            <a:endParaRPr lang="pt-BR" sz="800" b="1" dirty="0">
              <a:solidFill>
                <a:schemeClr val="tx2"/>
              </a:solidFill>
              <a:latin typeface="Calibri"/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pt-BR" sz="1100" dirty="0" smtClean="0">
                <a:latin typeface="Calibri"/>
                <a:cs typeface="Calibri"/>
              </a:rPr>
              <a:t>Envio </a:t>
            </a:r>
            <a:r>
              <a:rPr lang="pt-BR" sz="1100" dirty="0">
                <a:latin typeface="Calibri"/>
                <a:cs typeface="Calibri"/>
              </a:rPr>
              <a:t>de carta/</a:t>
            </a:r>
            <a:r>
              <a:rPr lang="pt-BR" sz="1100" dirty="0" err="1" smtClean="0">
                <a:latin typeface="Calibri"/>
                <a:cs typeface="Calibri"/>
              </a:rPr>
              <a:t>email</a:t>
            </a:r>
            <a:r>
              <a:rPr lang="pt-BR" sz="1100" dirty="0" smtClean="0">
                <a:latin typeface="Calibri"/>
                <a:cs typeface="Calibri"/>
              </a:rPr>
              <a:t>.</a:t>
            </a:r>
            <a:endParaRPr lang="pt-BR" sz="1100" dirty="0">
              <a:latin typeface="Calibri"/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pt-BR" sz="1100" dirty="0" smtClean="0">
                <a:latin typeface="Calibri"/>
                <a:cs typeface="Calibri"/>
              </a:rPr>
              <a:t>Reunião </a:t>
            </a:r>
            <a:r>
              <a:rPr lang="pt-BR" sz="1100" dirty="0">
                <a:latin typeface="Calibri"/>
                <a:cs typeface="Calibri"/>
              </a:rPr>
              <a:t>de apresentação da Base </a:t>
            </a:r>
            <a:r>
              <a:rPr lang="pt-BR" sz="1100" dirty="0" smtClean="0">
                <a:latin typeface="Calibri"/>
                <a:cs typeface="Calibri"/>
              </a:rPr>
              <a:t/>
            </a:r>
            <a:br>
              <a:rPr lang="pt-BR" sz="1100" dirty="0" smtClean="0">
                <a:latin typeface="Calibri"/>
                <a:cs typeface="Calibri"/>
              </a:rPr>
            </a:br>
            <a:r>
              <a:rPr lang="pt-BR" sz="1100" dirty="0" smtClean="0">
                <a:latin typeface="Calibri"/>
                <a:cs typeface="Calibri"/>
              </a:rPr>
              <a:t>e </a:t>
            </a:r>
            <a:r>
              <a:rPr lang="pt-BR" sz="1100" dirty="0">
                <a:latin typeface="Calibri"/>
                <a:cs typeface="Calibri"/>
              </a:rPr>
              <a:t>da proposta de revisão curricular </a:t>
            </a:r>
            <a:r>
              <a:rPr lang="pt-BR" sz="1100" dirty="0" smtClean="0">
                <a:latin typeface="Calibri"/>
                <a:cs typeface="Calibri"/>
              </a:rPr>
              <a:t>estadual.</a:t>
            </a:r>
            <a:endParaRPr lang="pt-BR" sz="1100" dirty="0">
              <a:latin typeface="Calibri"/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pt-BR" sz="1100" dirty="0" smtClean="0">
                <a:latin typeface="Calibri"/>
                <a:cs typeface="Calibri"/>
              </a:rPr>
              <a:t>Marco </a:t>
            </a:r>
            <a:r>
              <a:rPr lang="pt-BR" sz="1100" dirty="0">
                <a:latin typeface="Calibri"/>
                <a:cs typeface="Calibri"/>
              </a:rPr>
              <a:t>de lançamento do regime </a:t>
            </a:r>
            <a:br>
              <a:rPr lang="pt-BR" sz="1100" dirty="0">
                <a:latin typeface="Calibri"/>
                <a:cs typeface="Calibri"/>
              </a:rPr>
            </a:br>
            <a:r>
              <a:rPr lang="pt-BR" sz="1100" dirty="0" smtClean="0">
                <a:latin typeface="Calibri"/>
                <a:cs typeface="Calibri"/>
              </a:rPr>
              <a:t>de </a:t>
            </a:r>
            <a:r>
              <a:rPr lang="pt-BR" sz="1100" dirty="0">
                <a:latin typeface="Calibri"/>
                <a:cs typeface="Calibri"/>
              </a:rPr>
              <a:t>colaboração (evento</a:t>
            </a:r>
            <a:r>
              <a:rPr lang="pt-BR" sz="1100" dirty="0" smtClean="0">
                <a:latin typeface="Calibri"/>
                <a:cs typeface="Calibri"/>
              </a:rPr>
              <a:t>).</a:t>
            </a:r>
            <a:endParaRPr lang="pt-BR" sz="1100" dirty="0">
              <a:latin typeface="Calibri"/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pt-BR" sz="1100" dirty="0" smtClean="0">
                <a:latin typeface="Calibri"/>
                <a:cs typeface="Calibri"/>
              </a:rPr>
              <a:t>Mobilizar </a:t>
            </a:r>
            <a:r>
              <a:rPr lang="pt-BR" sz="1100" dirty="0">
                <a:latin typeface="Calibri"/>
                <a:cs typeface="Calibri"/>
              </a:rPr>
              <a:t>canais de comunicação </a:t>
            </a:r>
            <a:r>
              <a:rPr lang="pt-BR" sz="1100" dirty="0" smtClean="0">
                <a:latin typeface="Calibri"/>
                <a:cs typeface="Calibri"/>
              </a:rPr>
              <a:t/>
            </a:r>
            <a:br>
              <a:rPr lang="pt-BR" sz="1100" dirty="0" smtClean="0">
                <a:latin typeface="Calibri"/>
                <a:cs typeface="Calibri"/>
              </a:rPr>
            </a:br>
            <a:r>
              <a:rPr lang="pt-BR" sz="1100" dirty="0" smtClean="0">
                <a:latin typeface="Calibri"/>
                <a:cs typeface="Calibri"/>
              </a:rPr>
              <a:t>das </a:t>
            </a:r>
            <a:r>
              <a:rPr lang="pt-BR" sz="1100" dirty="0">
                <a:latin typeface="Calibri"/>
                <a:cs typeface="Calibri"/>
              </a:rPr>
              <a:t>secretarias </a:t>
            </a:r>
            <a:r>
              <a:rPr lang="pt-BR" sz="1100" dirty="0" smtClean="0">
                <a:latin typeface="Calibri"/>
                <a:cs typeface="Calibri"/>
              </a:rPr>
              <a:t>para </a:t>
            </a:r>
            <a:r>
              <a:rPr lang="pt-BR" sz="1100" dirty="0">
                <a:latin typeface="Calibri"/>
                <a:cs typeface="Calibri"/>
              </a:rPr>
              <a:t>informar </a:t>
            </a:r>
            <a:r>
              <a:rPr lang="pt-BR" sz="1100" dirty="0" smtClean="0">
                <a:latin typeface="Calibri"/>
                <a:cs typeface="Calibri"/>
              </a:rPr>
              <a:t/>
            </a:r>
            <a:br>
              <a:rPr lang="pt-BR" sz="1100" dirty="0" smtClean="0">
                <a:latin typeface="Calibri"/>
                <a:cs typeface="Calibri"/>
              </a:rPr>
            </a:br>
            <a:r>
              <a:rPr lang="pt-BR" sz="1100" dirty="0" smtClean="0">
                <a:latin typeface="Calibri"/>
                <a:cs typeface="Calibri"/>
              </a:rPr>
              <a:t>sobre </a:t>
            </a:r>
            <a:r>
              <a:rPr lang="pt-BR" sz="1100" dirty="0">
                <a:latin typeface="Calibri"/>
                <a:cs typeface="Calibri"/>
              </a:rPr>
              <a:t>a BNCC e a revisão </a:t>
            </a:r>
            <a:r>
              <a:rPr lang="pt-BR" sz="1100" dirty="0" smtClean="0">
                <a:latin typeface="Calibri"/>
                <a:cs typeface="Calibri"/>
              </a:rPr>
              <a:t>curricular</a:t>
            </a:r>
            <a:r>
              <a:rPr lang="pt-BR" sz="1100" dirty="0">
                <a:latin typeface="Calibri"/>
                <a:cs typeface="Calibri"/>
              </a:rPr>
              <a:t>.</a:t>
            </a:r>
          </a:p>
          <a:p>
            <a:pPr marL="171450" indent="-171450">
              <a:buFont typeface="Arial"/>
              <a:buChar char="•"/>
            </a:pPr>
            <a:r>
              <a:rPr lang="pt-BR" sz="1100" dirty="0" smtClean="0">
                <a:latin typeface="Calibri"/>
                <a:cs typeface="Calibri"/>
              </a:rPr>
              <a:t>Pautar </a:t>
            </a:r>
            <a:r>
              <a:rPr lang="pt-BR" sz="1100" dirty="0">
                <a:latin typeface="Calibri"/>
                <a:cs typeface="Calibri"/>
              </a:rPr>
              <a:t>a imprensa local </a:t>
            </a:r>
            <a:r>
              <a:rPr lang="pt-BR" sz="1100" dirty="0" smtClean="0">
                <a:latin typeface="Calibri"/>
                <a:cs typeface="Calibri"/>
              </a:rPr>
              <a:t/>
            </a:r>
            <a:br>
              <a:rPr lang="pt-BR" sz="1100" dirty="0" smtClean="0">
                <a:latin typeface="Calibri"/>
                <a:cs typeface="Calibri"/>
              </a:rPr>
            </a:br>
            <a:r>
              <a:rPr lang="pt-BR" sz="1100" dirty="0" smtClean="0">
                <a:latin typeface="Calibri"/>
                <a:cs typeface="Calibri"/>
              </a:rPr>
              <a:t>(</a:t>
            </a:r>
            <a:r>
              <a:rPr lang="pt-BR" sz="1100" dirty="0">
                <a:latin typeface="Calibri"/>
                <a:cs typeface="Calibri"/>
              </a:rPr>
              <a:t>com ajuda das secretarias municipais</a:t>
            </a:r>
            <a:r>
              <a:rPr lang="pt-BR" sz="1100" dirty="0" smtClean="0">
                <a:latin typeface="Calibri"/>
                <a:cs typeface="Calibri"/>
              </a:rPr>
              <a:t>).</a:t>
            </a:r>
            <a:endParaRPr lang="pt-BR" sz="1100" dirty="0">
              <a:latin typeface="Calibri"/>
              <a:cs typeface="Calibri"/>
            </a:endParaRPr>
          </a:p>
          <a:p>
            <a:r>
              <a:rPr lang="pt-BR" sz="1100" dirty="0">
                <a:latin typeface="Calibri"/>
                <a:cs typeface="Calibri"/>
              </a:rPr>
              <a:t> </a:t>
            </a:r>
          </a:p>
          <a:p>
            <a:r>
              <a:rPr lang="pt-BR" sz="1100" dirty="0">
                <a:latin typeface="Calibri"/>
                <a:cs typeface="Calibri"/>
              </a:rPr>
              <a:t> </a:t>
            </a:r>
          </a:p>
          <a:p>
            <a:pPr>
              <a:lnSpc>
                <a:spcPct val="90000"/>
              </a:lnSpc>
            </a:pPr>
            <a:r>
              <a:rPr lang="pt-BR" b="1" dirty="0" smtClean="0">
                <a:solidFill>
                  <a:srgbClr val="092474"/>
                </a:solidFill>
                <a:latin typeface="Calibri"/>
                <a:cs typeface="Calibri"/>
              </a:rPr>
              <a:t>Materiais </a:t>
            </a:r>
            <a:r>
              <a:rPr lang="pt-BR" b="1" dirty="0">
                <a:solidFill>
                  <a:srgbClr val="092474"/>
                </a:solidFill>
                <a:latin typeface="Calibri"/>
                <a:cs typeface="Calibri"/>
              </a:rPr>
              <a:t>de apoio </a:t>
            </a:r>
            <a:r>
              <a:rPr lang="pt-BR" b="1" dirty="0" smtClean="0">
                <a:solidFill>
                  <a:srgbClr val="092474"/>
                </a:solidFill>
                <a:latin typeface="Calibri"/>
                <a:cs typeface="Calibri"/>
              </a:rPr>
              <a:t>sugeridos</a:t>
            </a:r>
          </a:p>
          <a:p>
            <a:pPr>
              <a:lnSpc>
                <a:spcPct val="90000"/>
              </a:lnSpc>
            </a:pPr>
            <a:endParaRPr lang="pt-BR" sz="800" dirty="0" smtClean="0">
              <a:latin typeface="Calibri"/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pt-BR" sz="1100" dirty="0" smtClean="0">
                <a:latin typeface="Calibri"/>
                <a:cs typeface="Calibri"/>
              </a:rPr>
              <a:t>Mensagens de </a:t>
            </a:r>
            <a:r>
              <a:rPr lang="pt-BR" sz="1100" dirty="0" err="1" smtClean="0">
                <a:latin typeface="Calibri"/>
                <a:cs typeface="Calibri"/>
              </a:rPr>
              <a:t>Whatsapp</a:t>
            </a:r>
            <a:endParaRPr lang="pt-BR" sz="1100" dirty="0" smtClean="0">
              <a:latin typeface="Calibri"/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pt-BR" sz="1100" dirty="0" smtClean="0">
                <a:latin typeface="Calibri"/>
                <a:cs typeface="Calibri"/>
              </a:rPr>
              <a:t>Envio do Guia de Implementação impresso.</a:t>
            </a:r>
          </a:p>
          <a:p>
            <a:pPr marL="171450" indent="-171450">
              <a:buFont typeface="Arial"/>
              <a:buChar char="•"/>
            </a:pPr>
            <a:r>
              <a:rPr lang="pt-BR" sz="1100" dirty="0" smtClean="0">
                <a:latin typeface="Calibri"/>
                <a:cs typeface="Calibri"/>
              </a:rPr>
              <a:t>Apresentação </a:t>
            </a:r>
            <a:r>
              <a:rPr lang="pt-BR" sz="1100" dirty="0">
                <a:latin typeface="Calibri"/>
                <a:cs typeface="Calibri"/>
              </a:rPr>
              <a:t>– O que é a BNCC</a:t>
            </a:r>
          </a:p>
          <a:p>
            <a:pPr marL="171450" indent="-171450">
              <a:buFont typeface="Arial"/>
              <a:buChar char="•"/>
            </a:pPr>
            <a:r>
              <a:rPr lang="pt-BR" sz="1100" dirty="0">
                <a:latin typeface="Calibri"/>
                <a:cs typeface="Calibri"/>
              </a:rPr>
              <a:t>Apresentação da proposta de revisão curricular.</a:t>
            </a:r>
          </a:p>
        </p:txBody>
      </p:sp>
      <p:sp>
        <p:nvSpPr>
          <p:cNvPr id="5" name="Rectangle 4"/>
          <p:cNvSpPr/>
          <p:nvPr/>
        </p:nvSpPr>
        <p:spPr>
          <a:xfrm>
            <a:off x="1723241" y="1758725"/>
            <a:ext cx="3518258" cy="1229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>
                <a:solidFill>
                  <a:srgbClr val="092474"/>
                </a:solidFill>
                <a:latin typeface="Calibri"/>
                <a:cs typeface="Calibri"/>
              </a:rPr>
              <a:t>Objetivo</a:t>
            </a:r>
          </a:p>
          <a:p>
            <a:endParaRPr lang="pt-BR" sz="200" b="1" dirty="0">
              <a:solidFill>
                <a:srgbClr val="092474"/>
              </a:solidFill>
              <a:latin typeface="Calibri"/>
              <a:cs typeface="Calibri"/>
            </a:endParaRPr>
          </a:p>
          <a:p>
            <a:pPr>
              <a:lnSpc>
                <a:spcPct val="130000"/>
              </a:lnSpc>
            </a:pPr>
            <a:r>
              <a:rPr lang="pt-BR" sz="1400" i="1" dirty="0">
                <a:solidFill>
                  <a:srgbClr val="092474"/>
                </a:solidFill>
                <a:latin typeface="Calibri"/>
                <a:cs typeface="Calibri"/>
              </a:rPr>
              <a:t>Secretários aderindo ao regime de colaboração e motivados a mobilizar </a:t>
            </a:r>
            <a:r>
              <a:rPr lang="pt-BR" sz="1400" i="1" dirty="0" smtClean="0">
                <a:solidFill>
                  <a:srgbClr val="092474"/>
                </a:solidFill>
                <a:latin typeface="Calibri"/>
                <a:cs typeface="Calibri"/>
              </a:rPr>
              <a:t/>
            </a:r>
            <a:br>
              <a:rPr lang="pt-BR" sz="1400" i="1" dirty="0" smtClean="0">
                <a:solidFill>
                  <a:srgbClr val="092474"/>
                </a:solidFill>
                <a:latin typeface="Calibri"/>
                <a:cs typeface="Calibri"/>
              </a:rPr>
            </a:br>
            <a:r>
              <a:rPr lang="pt-BR" sz="1400" i="1" dirty="0" smtClean="0">
                <a:solidFill>
                  <a:srgbClr val="092474"/>
                </a:solidFill>
                <a:latin typeface="Calibri"/>
                <a:cs typeface="Calibri"/>
              </a:rPr>
              <a:t>suas </a:t>
            </a:r>
            <a:r>
              <a:rPr lang="pt-BR" sz="1400" i="1" dirty="0">
                <a:solidFill>
                  <a:srgbClr val="092474"/>
                </a:solidFill>
                <a:latin typeface="Calibri"/>
                <a:cs typeface="Calibri"/>
              </a:rPr>
              <a:t>redes para a implementação.</a:t>
            </a:r>
          </a:p>
        </p:txBody>
      </p:sp>
      <p:sp>
        <p:nvSpPr>
          <p:cNvPr id="7" name="Rectangle 6"/>
          <p:cNvSpPr/>
          <p:nvPr/>
        </p:nvSpPr>
        <p:spPr>
          <a:xfrm>
            <a:off x="956747" y="4423128"/>
            <a:ext cx="4353896" cy="1535251"/>
          </a:xfrm>
          <a:prstGeom prst="rect">
            <a:avLst/>
          </a:prstGeom>
          <a:solidFill>
            <a:srgbClr val="0924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732766" y="4595317"/>
            <a:ext cx="332584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rgbClr val="FFFFFF"/>
                </a:solidFill>
                <a:latin typeface="Calibri"/>
                <a:cs typeface="Calibri"/>
              </a:rPr>
              <a:t>Mensagem </a:t>
            </a:r>
            <a:r>
              <a:rPr lang="pt-BR" b="1" dirty="0" smtClean="0">
                <a:solidFill>
                  <a:srgbClr val="FFFFFF"/>
                </a:solidFill>
                <a:latin typeface="Calibri"/>
                <a:cs typeface="Calibri"/>
              </a:rPr>
              <a:t>específica</a:t>
            </a:r>
          </a:p>
          <a:p>
            <a:endParaRPr lang="pt-BR" sz="200" b="1" dirty="0">
              <a:solidFill>
                <a:srgbClr val="FFFFFF"/>
              </a:solidFill>
              <a:latin typeface="Calibri"/>
              <a:cs typeface="Calibri"/>
            </a:endParaRPr>
          </a:p>
          <a:p>
            <a:r>
              <a:rPr lang="pt-BR" sz="1200" dirty="0">
                <a:solidFill>
                  <a:schemeClr val="bg1"/>
                </a:solidFill>
                <a:latin typeface="Calibri"/>
                <a:cs typeface="Calibri"/>
              </a:rPr>
              <a:t>A implementação é um processo que requer muitos recursos técnicos e financeiros. Unir esforços pode gerar economias e resultar </a:t>
            </a:r>
            <a:r>
              <a:rPr lang="pt-BR" sz="1200" dirty="0" smtClean="0">
                <a:solidFill>
                  <a:schemeClr val="bg1"/>
                </a:solidFill>
                <a:latin typeface="Calibri"/>
                <a:cs typeface="Calibri"/>
              </a:rPr>
              <a:t>em </a:t>
            </a:r>
            <a:br>
              <a:rPr lang="pt-BR" sz="1200" dirty="0" smtClean="0">
                <a:solidFill>
                  <a:schemeClr val="bg1"/>
                </a:solidFill>
                <a:latin typeface="Calibri"/>
                <a:cs typeface="Calibri"/>
              </a:rPr>
            </a:br>
            <a:r>
              <a:rPr lang="pt-BR" sz="1200" dirty="0" smtClean="0">
                <a:solidFill>
                  <a:schemeClr val="bg1"/>
                </a:solidFill>
                <a:latin typeface="Calibri"/>
                <a:cs typeface="Calibri"/>
              </a:rPr>
              <a:t>um </a:t>
            </a:r>
            <a:r>
              <a:rPr lang="pt-BR" sz="1200" dirty="0">
                <a:solidFill>
                  <a:schemeClr val="bg1"/>
                </a:solidFill>
                <a:latin typeface="Calibri"/>
                <a:cs typeface="Calibri"/>
              </a:rPr>
              <a:t>currículo de qualidade para todos. </a:t>
            </a:r>
          </a:p>
        </p:txBody>
      </p:sp>
      <p:sp>
        <p:nvSpPr>
          <p:cNvPr id="20" name="Oval 19"/>
          <p:cNvSpPr/>
          <p:nvPr/>
        </p:nvSpPr>
        <p:spPr>
          <a:xfrm>
            <a:off x="269581" y="265375"/>
            <a:ext cx="1359666" cy="1359666"/>
          </a:xfrm>
          <a:prstGeom prst="ellipse">
            <a:avLst/>
          </a:prstGeom>
          <a:solidFill>
            <a:srgbClr val="0924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1701799" y="383757"/>
            <a:ext cx="7608199" cy="11013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r>
              <a:rPr lang="pt-BR" sz="2000" b="1" u="sng" dirty="0">
                <a:solidFill>
                  <a:srgbClr val="092474"/>
                </a:solidFill>
                <a:latin typeface="Calibri"/>
                <a:cs typeface="Calibri"/>
              </a:rPr>
              <a:t>PÚBLICO-ALVO: </a:t>
            </a:r>
            <a:r>
              <a:rPr lang="pt-BR" sz="2000" b="1" dirty="0" smtClean="0">
                <a:solidFill>
                  <a:srgbClr val="092474"/>
                </a:solidFill>
                <a:latin typeface="Calibri"/>
                <a:cs typeface="Calibri"/>
              </a:rPr>
              <a:t>SECRETÁRIOS MUNICIPAIS DE EDUCAÇÃO</a:t>
            </a:r>
            <a:endParaRPr lang="pt-BR" sz="1600" dirty="0" smtClean="0">
              <a:solidFill>
                <a:srgbClr val="092474"/>
              </a:solidFill>
              <a:latin typeface="Calibri"/>
              <a:cs typeface="Calibri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240" y="67690"/>
            <a:ext cx="977900" cy="1587500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257075" y="4423128"/>
            <a:ext cx="1203257" cy="937148"/>
            <a:chOff x="293359" y="447027"/>
            <a:chExt cx="1203257" cy="937148"/>
          </a:xfrm>
        </p:grpSpPr>
        <p:sp>
          <p:nvSpPr>
            <p:cNvPr id="19" name="Oval 18"/>
            <p:cNvSpPr/>
            <p:nvPr/>
          </p:nvSpPr>
          <p:spPr>
            <a:xfrm>
              <a:off x="559468" y="447027"/>
              <a:ext cx="937148" cy="937148"/>
            </a:xfrm>
            <a:prstGeom prst="ellipse">
              <a:avLst/>
            </a:prstGeom>
            <a:solidFill>
              <a:schemeClr val="bg1"/>
            </a:solidFill>
            <a:ln w="38100" cmpd="sng">
              <a:solidFill>
                <a:srgbClr val="09247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3359" y="579270"/>
              <a:ext cx="981471" cy="617482"/>
            </a:xfrm>
            <a:prstGeom prst="rect">
              <a:avLst/>
            </a:prstGeom>
          </p:spPr>
        </p:pic>
      </p:grpSp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8336" y="1669843"/>
            <a:ext cx="368300" cy="3683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7273" y="3998417"/>
            <a:ext cx="355600" cy="596900"/>
          </a:xfrm>
          <a:prstGeom prst="rect">
            <a:avLst/>
          </a:prstGeom>
        </p:spPr>
      </p:pic>
      <p:sp>
        <p:nvSpPr>
          <p:cNvPr id="26" name="CaixaDeTexto 6"/>
          <p:cNvSpPr txBox="1"/>
          <p:nvPr/>
        </p:nvSpPr>
        <p:spPr>
          <a:xfrm>
            <a:off x="1114425" y="6192962"/>
            <a:ext cx="52634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>
                <a:solidFill>
                  <a:srgbClr val="092474"/>
                </a:solidFill>
                <a:latin typeface="Calibri"/>
                <a:cs typeface="Calibri"/>
              </a:rPr>
              <a:t>*Todos os materiais de apoio aqui sugeridos estão disponíveis na seção </a:t>
            </a:r>
            <a:br>
              <a:rPr lang="pt-BR" sz="1100" dirty="0" smtClean="0">
                <a:solidFill>
                  <a:srgbClr val="092474"/>
                </a:solidFill>
                <a:latin typeface="Calibri"/>
                <a:cs typeface="Calibri"/>
              </a:rPr>
            </a:br>
            <a:r>
              <a:rPr lang="pt-BR" sz="1100" dirty="0" smtClean="0">
                <a:solidFill>
                  <a:srgbClr val="092474"/>
                </a:solidFill>
                <a:latin typeface="Calibri"/>
                <a:cs typeface="Calibri"/>
              </a:rPr>
              <a:t>   Recursos do </a:t>
            </a:r>
            <a:r>
              <a:rPr lang="pt-BR" sz="1100" b="1" dirty="0" smtClean="0">
                <a:solidFill>
                  <a:srgbClr val="092474"/>
                </a:solidFill>
                <a:latin typeface="Calibri"/>
                <a:cs typeface="Calibri"/>
              </a:rPr>
              <a:t>Guia de </a:t>
            </a:r>
            <a:r>
              <a:rPr lang="pt-BR" sz="1100" b="1" dirty="0">
                <a:solidFill>
                  <a:srgbClr val="092474"/>
                </a:solidFill>
                <a:latin typeface="Calibri"/>
                <a:cs typeface="Calibri"/>
              </a:rPr>
              <a:t>Implementação </a:t>
            </a:r>
            <a:r>
              <a:rPr lang="pt-BR" sz="1100" dirty="0">
                <a:solidFill>
                  <a:srgbClr val="092474"/>
                </a:solidFill>
                <a:latin typeface="Calibri"/>
                <a:cs typeface="Calibri"/>
              </a:rPr>
              <a:t>(http://implementacaobncc.com.br/recursos</a:t>
            </a:r>
            <a:r>
              <a:rPr lang="pt-BR" sz="1100" dirty="0" smtClean="0">
                <a:solidFill>
                  <a:srgbClr val="092474"/>
                </a:solidFill>
                <a:latin typeface="Calibri"/>
                <a:cs typeface="Calibri"/>
              </a:rPr>
              <a:t>/)</a:t>
            </a:r>
            <a:endParaRPr lang="pt-BR" sz="1100" dirty="0">
              <a:solidFill>
                <a:srgbClr val="092474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754961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965817" y="383757"/>
            <a:ext cx="8940183" cy="110138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965817" y="0"/>
            <a:ext cx="15251" cy="6858000"/>
          </a:xfrm>
          <a:prstGeom prst="line">
            <a:avLst/>
          </a:prstGeom>
          <a:ln w="28575" cmpd="sng">
            <a:solidFill>
              <a:srgbClr val="092474"/>
            </a:solidFill>
            <a:prstDash val="sysDot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956747" y="3960367"/>
            <a:ext cx="4353896" cy="1998011"/>
          </a:xfrm>
          <a:prstGeom prst="rect">
            <a:avLst/>
          </a:prstGeom>
          <a:solidFill>
            <a:srgbClr val="0924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254312" y="1774825"/>
            <a:ext cx="3303236" cy="38595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pt-BR" b="1" dirty="0" smtClean="0">
                <a:solidFill>
                  <a:srgbClr val="092474"/>
                </a:solidFill>
                <a:latin typeface="Calibri"/>
                <a:cs typeface="Calibri"/>
              </a:rPr>
              <a:t>Ações sugeridas</a:t>
            </a:r>
          </a:p>
          <a:p>
            <a:pPr>
              <a:lnSpc>
                <a:spcPct val="90000"/>
              </a:lnSpc>
            </a:pPr>
            <a:endParaRPr lang="pt-BR" sz="800" b="1" dirty="0">
              <a:solidFill>
                <a:schemeClr val="tx2"/>
              </a:solidFill>
              <a:latin typeface="Calibri"/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pt-BR" sz="1100" dirty="0">
                <a:latin typeface="Calibri"/>
                <a:cs typeface="Calibri"/>
              </a:rPr>
              <a:t>Reuniões formativas e </a:t>
            </a:r>
            <a:r>
              <a:rPr lang="pt-BR" sz="1100" dirty="0" smtClean="0">
                <a:latin typeface="Calibri"/>
                <a:cs typeface="Calibri"/>
              </a:rPr>
              <a:t>orientadoras.</a:t>
            </a:r>
            <a:endParaRPr lang="pt-BR" sz="1100" dirty="0">
              <a:latin typeface="Calibri"/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pt-BR" sz="1100" dirty="0" smtClean="0">
                <a:latin typeface="Calibri"/>
                <a:cs typeface="Calibri"/>
              </a:rPr>
              <a:t>Reuniões </a:t>
            </a:r>
            <a:r>
              <a:rPr lang="pt-BR" sz="1100" dirty="0">
                <a:latin typeface="Calibri"/>
                <a:cs typeface="Calibri"/>
              </a:rPr>
              <a:t>de planejamento de como </a:t>
            </a:r>
            <a:r>
              <a:rPr lang="pt-BR" sz="1100" dirty="0" smtClean="0">
                <a:latin typeface="Calibri"/>
                <a:cs typeface="Calibri"/>
              </a:rPr>
              <a:t/>
            </a:r>
            <a:br>
              <a:rPr lang="pt-BR" sz="1100" dirty="0" smtClean="0">
                <a:latin typeface="Calibri"/>
                <a:cs typeface="Calibri"/>
              </a:rPr>
            </a:br>
            <a:r>
              <a:rPr lang="pt-BR" sz="1100" dirty="0" smtClean="0">
                <a:latin typeface="Calibri"/>
                <a:cs typeface="Calibri"/>
              </a:rPr>
              <a:t>formar </a:t>
            </a:r>
            <a:r>
              <a:rPr lang="pt-BR" sz="1100" dirty="0">
                <a:latin typeface="Calibri"/>
                <a:cs typeface="Calibri"/>
              </a:rPr>
              <a:t>e engajar os </a:t>
            </a:r>
            <a:r>
              <a:rPr lang="pt-BR" sz="1100" dirty="0" smtClean="0">
                <a:latin typeface="Calibri"/>
                <a:cs typeface="Calibri"/>
              </a:rPr>
              <a:t>professores</a:t>
            </a:r>
            <a:r>
              <a:rPr lang="pt-BR" sz="1100" dirty="0">
                <a:latin typeface="Calibri"/>
                <a:cs typeface="Calibri"/>
              </a:rPr>
              <a:t>.</a:t>
            </a:r>
            <a:endParaRPr lang="pt-BR" sz="1100" dirty="0" smtClean="0">
              <a:latin typeface="Calibri"/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pt-BR" sz="1100" dirty="0" smtClean="0">
                <a:latin typeface="Calibri"/>
                <a:cs typeface="Calibri"/>
              </a:rPr>
              <a:t>Canal com informações periódicas.</a:t>
            </a:r>
            <a:endParaRPr lang="pt-BR" sz="1100" dirty="0">
              <a:latin typeface="Calibri"/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pt-BR" sz="1100" dirty="0" smtClean="0">
                <a:latin typeface="Calibri"/>
                <a:cs typeface="Calibri"/>
              </a:rPr>
              <a:t>Prever </a:t>
            </a:r>
            <a:r>
              <a:rPr lang="pt-BR" sz="1100" dirty="0">
                <a:latin typeface="Calibri"/>
                <a:cs typeface="Calibri"/>
              </a:rPr>
              <a:t>e construir canal de feedback para entender as preocupações e </a:t>
            </a:r>
            <a:r>
              <a:rPr lang="pt-BR" sz="1100" dirty="0" smtClean="0">
                <a:latin typeface="Calibri"/>
                <a:cs typeface="Calibri"/>
              </a:rPr>
              <a:t>dificuldades. </a:t>
            </a:r>
            <a:endParaRPr lang="pt-BR" sz="1100" dirty="0">
              <a:latin typeface="Calibri"/>
              <a:cs typeface="Calibri"/>
            </a:endParaRPr>
          </a:p>
          <a:p>
            <a:r>
              <a:rPr lang="pt-BR" sz="1100" dirty="0">
                <a:latin typeface="Calibri"/>
                <a:cs typeface="Calibri"/>
              </a:rPr>
              <a:t> </a:t>
            </a:r>
          </a:p>
          <a:p>
            <a:r>
              <a:rPr lang="pt-BR" sz="1100" dirty="0">
                <a:latin typeface="Calibri"/>
                <a:cs typeface="Calibri"/>
              </a:rPr>
              <a:t> </a:t>
            </a:r>
          </a:p>
          <a:p>
            <a:pPr>
              <a:lnSpc>
                <a:spcPct val="90000"/>
              </a:lnSpc>
            </a:pPr>
            <a:r>
              <a:rPr lang="pt-BR" b="1" dirty="0" smtClean="0">
                <a:solidFill>
                  <a:srgbClr val="092474"/>
                </a:solidFill>
                <a:latin typeface="Calibri"/>
                <a:cs typeface="Calibri"/>
              </a:rPr>
              <a:t>Materiais de apoio sugeridos</a:t>
            </a:r>
          </a:p>
          <a:p>
            <a:pPr>
              <a:lnSpc>
                <a:spcPct val="90000"/>
              </a:lnSpc>
            </a:pPr>
            <a:endParaRPr lang="pt-BR" sz="800" dirty="0" smtClean="0">
              <a:latin typeface="Calibri"/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pt-BR" sz="1100" dirty="0" smtClean="0">
                <a:latin typeface="Calibri"/>
                <a:cs typeface="Calibri"/>
              </a:rPr>
              <a:t>BNCC impressa.</a:t>
            </a:r>
          </a:p>
          <a:p>
            <a:pPr marL="171450" indent="-171450">
              <a:buFont typeface="Arial"/>
              <a:buChar char="•"/>
            </a:pPr>
            <a:r>
              <a:rPr lang="pt-BR" sz="1100" dirty="0">
                <a:latin typeface="Calibri"/>
                <a:cs typeface="Calibri"/>
              </a:rPr>
              <a:t>Apresentação – O que é a BNCC</a:t>
            </a:r>
          </a:p>
          <a:p>
            <a:pPr marL="171450" indent="-171450">
              <a:buFont typeface="Arial"/>
              <a:buChar char="•"/>
            </a:pPr>
            <a:r>
              <a:rPr lang="pt-BR" sz="1100" dirty="0" smtClean="0">
                <a:latin typeface="Calibri"/>
                <a:cs typeface="Calibri"/>
              </a:rPr>
              <a:t>Modelo </a:t>
            </a:r>
            <a:r>
              <a:rPr lang="pt-BR" sz="1100" dirty="0" smtClean="0">
                <a:latin typeface="Calibri"/>
                <a:cs typeface="Calibri"/>
              </a:rPr>
              <a:t>de carta/e-mail</a:t>
            </a:r>
            <a:r>
              <a:rPr lang="pt-BR" sz="1100" dirty="0">
                <a:latin typeface="Calibri"/>
                <a:cs typeface="Calibri"/>
              </a:rPr>
              <a:t>.</a:t>
            </a:r>
            <a:endParaRPr lang="pt-BR" sz="1100" dirty="0" smtClean="0">
              <a:latin typeface="Calibri"/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pt-BR" sz="1100" dirty="0">
                <a:latin typeface="Calibri"/>
                <a:cs typeface="Calibri"/>
              </a:rPr>
              <a:t>Perguntas Frequentes – O que você precisa saber sobre a </a:t>
            </a:r>
            <a:r>
              <a:rPr lang="pt-BR" sz="1100" dirty="0" smtClean="0">
                <a:latin typeface="Calibri"/>
                <a:cs typeface="Calibri"/>
              </a:rPr>
              <a:t>BNCC</a:t>
            </a:r>
            <a:endParaRPr lang="pt-BR" sz="1100" dirty="0" smtClean="0">
              <a:latin typeface="Calibri"/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pt-BR" sz="1100" dirty="0">
                <a:latin typeface="Calibri"/>
                <a:cs typeface="Calibri"/>
              </a:rPr>
              <a:t>Vídeos explicativos do Movimento pela </a:t>
            </a:r>
            <a:r>
              <a:rPr lang="pt-BR" sz="1100" dirty="0" smtClean="0">
                <a:latin typeface="Calibri"/>
                <a:cs typeface="Calibri"/>
              </a:rPr>
              <a:t>Base. </a:t>
            </a:r>
            <a:endParaRPr lang="pt-BR" sz="1100" dirty="0">
              <a:latin typeface="Calibri"/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pt-BR" sz="1100" dirty="0" smtClean="0">
                <a:latin typeface="Calibri"/>
                <a:cs typeface="Calibri"/>
              </a:rPr>
              <a:t>Materiais </a:t>
            </a:r>
            <a:r>
              <a:rPr lang="pt-BR" sz="1100" dirty="0">
                <a:latin typeface="Calibri"/>
                <a:cs typeface="Calibri"/>
              </a:rPr>
              <a:t>de apoio </a:t>
            </a:r>
            <a:r>
              <a:rPr lang="pt-BR" sz="1100" dirty="0" smtClean="0">
                <a:latin typeface="Calibri"/>
                <a:cs typeface="Calibri"/>
              </a:rPr>
              <a:t>(vídeos, </a:t>
            </a:r>
            <a:r>
              <a:rPr lang="pt-BR" sz="1100" dirty="0">
                <a:latin typeface="Calibri"/>
                <a:cs typeface="Calibri"/>
              </a:rPr>
              <a:t>infográficos, BNCC navegável) do portal da </a:t>
            </a:r>
            <a:r>
              <a:rPr lang="pt-BR" sz="1100" dirty="0" smtClean="0">
                <a:latin typeface="Calibri"/>
                <a:cs typeface="Calibri"/>
              </a:rPr>
              <a:t>BNCC.</a:t>
            </a:r>
            <a:endParaRPr lang="pt-BR" sz="1100" dirty="0">
              <a:latin typeface="Calibri"/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pt-BR" sz="1100" dirty="0">
                <a:latin typeface="Calibri"/>
                <a:cs typeface="Calibri"/>
              </a:rPr>
              <a:t>Guia da Base (Nova Escola)</a:t>
            </a:r>
          </a:p>
          <a:p>
            <a:endParaRPr lang="pt-BR" sz="1100" dirty="0">
              <a:latin typeface="Calibri"/>
              <a:cs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23241" y="1765754"/>
            <a:ext cx="3518258" cy="1229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>
                <a:solidFill>
                  <a:srgbClr val="092474"/>
                </a:solidFill>
                <a:latin typeface="Calibri"/>
                <a:cs typeface="Calibri"/>
              </a:rPr>
              <a:t>Objetivo</a:t>
            </a:r>
          </a:p>
          <a:p>
            <a:endParaRPr lang="pt-BR" sz="200" b="1" dirty="0">
              <a:solidFill>
                <a:srgbClr val="092474"/>
              </a:solidFill>
              <a:latin typeface="Calibri"/>
              <a:cs typeface="Calibri"/>
            </a:endParaRPr>
          </a:p>
          <a:p>
            <a:pPr>
              <a:lnSpc>
                <a:spcPct val="130000"/>
              </a:lnSpc>
            </a:pPr>
            <a:r>
              <a:rPr lang="pt-BR" sz="1400" i="1" dirty="0">
                <a:solidFill>
                  <a:srgbClr val="092474"/>
                </a:solidFill>
                <a:latin typeface="Calibri"/>
                <a:cs typeface="Calibri"/>
              </a:rPr>
              <a:t>Gestores escolares apropriados da Base, engajados no processo de implementação </a:t>
            </a:r>
            <a:r>
              <a:rPr lang="pt-BR" sz="1400" i="1" dirty="0" smtClean="0">
                <a:solidFill>
                  <a:srgbClr val="092474"/>
                </a:solidFill>
                <a:latin typeface="Calibri"/>
                <a:cs typeface="Calibri"/>
              </a:rPr>
              <a:t/>
            </a:r>
            <a:br>
              <a:rPr lang="pt-BR" sz="1400" i="1" dirty="0" smtClean="0">
                <a:solidFill>
                  <a:srgbClr val="092474"/>
                </a:solidFill>
                <a:latin typeface="Calibri"/>
                <a:cs typeface="Calibri"/>
              </a:rPr>
            </a:br>
            <a:r>
              <a:rPr lang="pt-BR" sz="1400" i="1" dirty="0" smtClean="0">
                <a:solidFill>
                  <a:srgbClr val="092474"/>
                </a:solidFill>
                <a:latin typeface="Calibri"/>
                <a:cs typeface="Calibri"/>
              </a:rPr>
              <a:t>e </a:t>
            </a:r>
            <a:r>
              <a:rPr lang="pt-BR" sz="1400" i="1" dirty="0">
                <a:solidFill>
                  <a:srgbClr val="092474"/>
                </a:solidFill>
                <a:latin typeface="Calibri"/>
                <a:cs typeface="Calibri"/>
              </a:rPr>
              <a:t>formando os </a:t>
            </a:r>
            <a:r>
              <a:rPr lang="pt-BR" sz="1400" i="1" dirty="0" smtClean="0">
                <a:solidFill>
                  <a:srgbClr val="092474"/>
                </a:solidFill>
                <a:latin typeface="Calibri"/>
                <a:cs typeface="Calibri"/>
              </a:rPr>
              <a:t>professores.</a:t>
            </a:r>
            <a:endParaRPr lang="pt-BR" sz="1400" i="1" dirty="0">
              <a:solidFill>
                <a:srgbClr val="092474"/>
              </a:solidFill>
              <a:latin typeface="Calibri"/>
              <a:cs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32765" y="4079432"/>
            <a:ext cx="3508734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>
                <a:solidFill>
                  <a:srgbClr val="FFFFFF"/>
                </a:solidFill>
                <a:latin typeface="Calibri"/>
                <a:cs typeface="Calibri"/>
              </a:rPr>
              <a:t>Mensagens específicas</a:t>
            </a:r>
          </a:p>
          <a:p>
            <a:endParaRPr lang="pt-BR" sz="200" b="1" dirty="0">
              <a:solidFill>
                <a:srgbClr val="FFFFFF"/>
              </a:solidFill>
              <a:latin typeface="Calibri"/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pt-BR" sz="1200" dirty="0">
                <a:solidFill>
                  <a:schemeClr val="bg1"/>
                </a:solidFill>
                <a:latin typeface="Calibri"/>
                <a:cs typeface="Calibri"/>
              </a:rPr>
              <a:t>Base não é currículo: as especificidades </a:t>
            </a:r>
            <a:r>
              <a:rPr lang="pt-BR" sz="1200" dirty="0" smtClean="0">
                <a:solidFill>
                  <a:schemeClr val="bg1"/>
                </a:solidFill>
                <a:latin typeface="Calibri"/>
                <a:cs typeface="Calibri"/>
              </a:rPr>
              <a:t/>
            </a:r>
            <a:br>
              <a:rPr lang="pt-BR" sz="1200" dirty="0" smtClean="0">
                <a:solidFill>
                  <a:schemeClr val="bg1"/>
                </a:solidFill>
                <a:latin typeface="Calibri"/>
                <a:cs typeface="Calibri"/>
              </a:rPr>
            </a:br>
            <a:r>
              <a:rPr lang="pt-BR" sz="1200" dirty="0" smtClean="0">
                <a:solidFill>
                  <a:schemeClr val="bg1"/>
                </a:solidFill>
                <a:latin typeface="Calibri"/>
                <a:cs typeface="Calibri"/>
              </a:rPr>
              <a:t>regionais e </a:t>
            </a:r>
            <a:r>
              <a:rPr lang="pt-BR" sz="1200" dirty="0">
                <a:solidFill>
                  <a:schemeClr val="bg1"/>
                </a:solidFill>
                <a:latin typeface="Calibri"/>
                <a:cs typeface="Calibri"/>
              </a:rPr>
              <a:t>abordagens pedagógicas são </a:t>
            </a:r>
            <a:r>
              <a:rPr lang="pt-BR" sz="1200" dirty="0" smtClean="0">
                <a:solidFill>
                  <a:schemeClr val="bg1"/>
                </a:solidFill>
                <a:latin typeface="Calibri"/>
                <a:cs typeface="Calibri"/>
              </a:rPr>
              <a:t/>
            </a:r>
            <a:br>
              <a:rPr lang="pt-BR" sz="1200" dirty="0" smtClean="0">
                <a:solidFill>
                  <a:schemeClr val="bg1"/>
                </a:solidFill>
                <a:latin typeface="Calibri"/>
                <a:cs typeface="Calibri"/>
              </a:rPr>
            </a:br>
            <a:r>
              <a:rPr lang="pt-BR" sz="1200" dirty="0" smtClean="0">
                <a:solidFill>
                  <a:schemeClr val="bg1"/>
                </a:solidFill>
                <a:latin typeface="Calibri"/>
                <a:cs typeface="Calibri"/>
              </a:rPr>
              <a:t>definidas </a:t>
            </a:r>
            <a:r>
              <a:rPr lang="pt-BR" sz="1200" dirty="0">
                <a:solidFill>
                  <a:schemeClr val="bg1"/>
                </a:solidFill>
                <a:latin typeface="Calibri"/>
                <a:cs typeface="Calibri"/>
              </a:rPr>
              <a:t>pelo currículo.</a:t>
            </a:r>
          </a:p>
          <a:p>
            <a:pPr marL="171450" indent="-171450">
              <a:buFont typeface="Arial"/>
              <a:buChar char="•"/>
            </a:pPr>
            <a:r>
              <a:rPr lang="pt-BR" sz="1200" dirty="0" smtClean="0">
                <a:solidFill>
                  <a:schemeClr val="bg1"/>
                </a:solidFill>
                <a:latin typeface="Calibri"/>
                <a:cs typeface="Calibri"/>
              </a:rPr>
              <a:t>A </a:t>
            </a:r>
            <a:r>
              <a:rPr lang="pt-BR" sz="1200" dirty="0">
                <a:solidFill>
                  <a:schemeClr val="bg1"/>
                </a:solidFill>
                <a:latin typeface="Calibri"/>
                <a:cs typeface="Calibri"/>
              </a:rPr>
              <a:t>participação das escolas é fundamental para </a:t>
            </a:r>
            <a:r>
              <a:rPr lang="pt-BR" sz="1200" dirty="0" smtClean="0">
                <a:solidFill>
                  <a:schemeClr val="bg1"/>
                </a:solidFill>
                <a:latin typeface="Calibri"/>
                <a:cs typeface="Calibri"/>
              </a:rPr>
              <a:t/>
            </a:r>
            <a:br>
              <a:rPr lang="pt-BR" sz="1200" dirty="0" smtClean="0">
                <a:solidFill>
                  <a:schemeClr val="bg1"/>
                </a:solidFill>
                <a:latin typeface="Calibri"/>
                <a:cs typeface="Calibri"/>
              </a:rPr>
            </a:br>
            <a:r>
              <a:rPr lang="pt-BR" sz="1200" dirty="0" smtClean="0">
                <a:solidFill>
                  <a:schemeClr val="bg1"/>
                </a:solidFill>
                <a:latin typeface="Calibri"/>
                <a:cs typeface="Calibri"/>
              </a:rPr>
              <a:t>a </a:t>
            </a:r>
            <a:r>
              <a:rPr lang="pt-BR" sz="1200" dirty="0">
                <a:solidFill>
                  <a:schemeClr val="bg1"/>
                </a:solidFill>
                <a:latin typeface="Calibri"/>
                <a:cs typeface="Calibri"/>
              </a:rPr>
              <a:t>construção de um currículo de qualidade, </a:t>
            </a:r>
            <a:r>
              <a:rPr lang="pt-BR" sz="1200" dirty="0" smtClean="0">
                <a:solidFill>
                  <a:schemeClr val="bg1"/>
                </a:solidFill>
                <a:latin typeface="Calibri"/>
                <a:cs typeface="Calibri"/>
              </a:rPr>
              <a:t/>
            </a:r>
            <a:br>
              <a:rPr lang="pt-BR" sz="1200" dirty="0" smtClean="0">
                <a:solidFill>
                  <a:schemeClr val="bg1"/>
                </a:solidFill>
                <a:latin typeface="Calibri"/>
                <a:cs typeface="Calibri"/>
              </a:rPr>
            </a:br>
            <a:r>
              <a:rPr lang="pt-BR" sz="1200" dirty="0" smtClean="0">
                <a:solidFill>
                  <a:schemeClr val="bg1"/>
                </a:solidFill>
                <a:latin typeface="Calibri"/>
                <a:cs typeface="Calibri"/>
              </a:rPr>
              <a:t>que </a:t>
            </a:r>
            <a:r>
              <a:rPr lang="pt-BR" sz="1200" dirty="0">
                <a:solidFill>
                  <a:schemeClr val="bg1"/>
                </a:solidFill>
                <a:latin typeface="Calibri"/>
                <a:cs typeface="Calibri"/>
              </a:rPr>
              <a:t>represente a diversidade regional e que melhore </a:t>
            </a:r>
            <a:r>
              <a:rPr lang="pt-BR" sz="1200" dirty="0" smtClean="0">
                <a:solidFill>
                  <a:schemeClr val="bg1"/>
                </a:solidFill>
                <a:latin typeface="Calibri"/>
                <a:cs typeface="Calibri"/>
              </a:rPr>
              <a:t>a aprendizagem </a:t>
            </a:r>
            <a:r>
              <a:rPr lang="pt-BR" sz="1200" dirty="0">
                <a:solidFill>
                  <a:schemeClr val="bg1"/>
                </a:solidFill>
                <a:latin typeface="Calibri"/>
                <a:cs typeface="Calibri"/>
              </a:rPr>
              <a:t>dos alunos. </a:t>
            </a:r>
          </a:p>
        </p:txBody>
      </p:sp>
      <p:sp>
        <p:nvSpPr>
          <p:cNvPr id="20" name="Oval 19"/>
          <p:cNvSpPr/>
          <p:nvPr/>
        </p:nvSpPr>
        <p:spPr>
          <a:xfrm>
            <a:off x="269581" y="265375"/>
            <a:ext cx="1359666" cy="1359666"/>
          </a:xfrm>
          <a:prstGeom prst="ellipse">
            <a:avLst/>
          </a:prstGeom>
          <a:solidFill>
            <a:srgbClr val="0924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1701799" y="371921"/>
            <a:ext cx="7608199" cy="11013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r>
              <a:rPr lang="pt-BR" sz="2000" b="1" u="sng" dirty="0" smtClean="0">
                <a:solidFill>
                  <a:srgbClr val="092474"/>
                </a:solidFill>
                <a:latin typeface="Calibri"/>
                <a:cs typeface="Calibri"/>
              </a:rPr>
              <a:t>PÚBLICO-ALVO:</a:t>
            </a:r>
            <a:r>
              <a:rPr lang="pt-BR" sz="2000" b="1" dirty="0" smtClean="0">
                <a:solidFill>
                  <a:srgbClr val="092474"/>
                </a:solidFill>
                <a:latin typeface="Calibri"/>
                <a:cs typeface="Calibri"/>
              </a:rPr>
              <a:t> DIRETORES E COORDENADORES ESCOLARES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466" y="69643"/>
            <a:ext cx="990600" cy="1600200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257075" y="3960367"/>
            <a:ext cx="1203257" cy="937148"/>
            <a:chOff x="293359" y="447027"/>
            <a:chExt cx="1203257" cy="937148"/>
          </a:xfrm>
        </p:grpSpPr>
        <p:sp>
          <p:nvSpPr>
            <p:cNvPr id="21" name="Oval 20"/>
            <p:cNvSpPr/>
            <p:nvPr/>
          </p:nvSpPr>
          <p:spPr>
            <a:xfrm>
              <a:off x="559468" y="447027"/>
              <a:ext cx="937148" cy="937148"/>
            </a:xfrm>
            <a:prstGeom prst="ellipse">
              <a:avLst/>
            </a:prstGeom>
            <a:solidFill>
              <a:schemeClr val="bg1"/>
            </a:solidFill>
            <a:ln w="38100" cmpd="sng">
              <a:solidFill>
                <a:srgbClr val="09247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3359" y="579270"/>
              <a:ext cx="981471" cy="617482"/>
            </a:xfrm>
            <a:prstGeom prst="rect">
              <a:avLst/>
            </a:prstGeom>
          </p:spPr>
        </p:pic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8336" y="1669843"/>
            <a:ext cx="368300" cy="3683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7273" y="3354396"/>
            <a:ext cx="355600" cy="596900"/>
          </a:xfrm>
          <a:prstGeom prst="rect">
            <a:avLst/>
          </a:prstGeom>
        </p:spPr>
      </p:pic>
      <p:sp>
        <p:nvSpPr>
          <p:cNvPr id="27" name="CaixaDeTexto 6"/>
          <p:cNvSpPr txBox="1"/>
          <p:nvPr/>
        </p:nvSpPr>
        <p:spPr>
          <a:xfrm>
            <a:off x="1114425" y="6192962"/>
            <a:ext cx="52634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>
                <a:solidFill>
                  <a:srgbClr val="092474"/>
                </a:solidFill>
                <a:latin typeface="Calibri"/>
                <a:cs typeface="Calibri"/>
              </a:rPr>
              <a:t>*Todos os materiais de apoio aqui sugeridos estão disponíveis na seção </a:t>
            </a:r>
            <a:br>
              <a:rPr lang="pt-BR" sz="1100" dirty="0" smtClean="0">
                <a:solidFill>
                  <a:srgbClr val="092474"/>
                </a:solidFill>
                <a:latin typeface="Calibri"/>
                <a:cs typeface="Calibri"/>
              </a:rPr>
            </a:br>
            <a:r>
              <a:rPr lang="pt-BR" sz="1100" dirty="0" smtClean="0">
                <a:solidFill>
                  <a:srgbClr val="092474"/>
                </a:solidFill>
                <a:latin typeface="Calibri"/>
                <a:cs typeface="Calibri"/>
              </a:rPr>
              <a:t>   Recursos do </a:t>
            </a:r>
            <a:r>
              <a:rPr lang="pt-BR" sz="1100" b="1" dirty="0" smtClean="0">
                <a:solidFill>
                  <a:srgbClr val="092474"/>
                </a:solidFill>
                <a:latin typeface="Calibri"/>
                <a:cs typeface="Calibri"/>
              </a:rPr>
              <a:t>Guia de </a:t>
            </a:r>
            <a:r>
              <a:rPr lang="pt-BR" sz="1100" b="1" dirty="0">
                <a:solidFill>
                  <a:srgbClr val="092474"/>
                </a:solidFill>
                <a:latin typeface="Calibri"/>
                <a:cs typeface="Calibri"/>
              </a:rPr>
              <a:t>Implementação </a:t>
            </a:r>
            <a:r>
              <a:rPr lang="pt-BR" sz="1100" dirty="0">
                <a:solidFill>
                  <a:srgbClr val="092474"/>
                </a:solidFill>
                <a:latin typeface="Calibri"/>
                <a:cs typeface="Calibri"/>
              </a:rPr>
              <a:t>(http://implementacaobncc.com.br/recursos</a:t>
            </a:r>
            <a:r>
              <a:rPr lang="pt-BR" sz="1100" dirty="0" smtClean="0">
                <a:solidFill>
                  <a:srgbClr val="092474"/>
                </a:solidFill>
                <a:latin typeface="Calibri"/>
                <a:cs typeface="Calibri"/>
              </a:rPr>
              <a:t>/)</a:t>
            </a:r>
            <a:endParaRPr lang="pt-BR" sz="1100" dirty="0">
              <a:solidFill>
                <a:srgbClr val="092474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172403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">
      <a:dk1>
        <a:sysClr val="windowText" lastClr="000000"/>
      </a:dk1>
      <a:lt1>
        <a:srgbClr val="FFFFFF"/>
      </a:lt1>
      <a:dk2>
        <a:srgbClr val="2E368F"/>
      </a:dk2>
      <a:lt2>
        <a:srgbClr val="CDCCCB"/>
      </a:lt2>
      <a:accent1>
        <a:srgbClr val="73CEE5"/>
      </a:accent1>
      <a:accent2>
        <a:srgbClr val="B2D235"/>
      </a:accent2>
      <a:accent3>
        <a:srgbClr val="65C5B6"/>
      </a:accent3>
      <a:accent4>
        <a:srgbClr val="4AA7B8"/>
      </a:accent4>
      <a:accent5>
        <a:srgbClr val="91AE3D"/>
      </a:accent5>
      <a:accent6>
        <a:srgbClr val="1F9B81"/>
      </a:accent6>
      <a:hlink>
        <a:srgbClr val="0000FF"/>
      </a:hlink>
      <a:folHlink>
        <a:srgbClr val="800080"/>
      </a:folHlink>
    </a:clrScheme>
    <a:fontScheme name="Office 2">
      <a:majorFont>
        <a:latin typeface="Effra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ffra Light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4793</TotalTime>
  <Words>464</Words>
  <Application>Microsoft Office PowerPoint</Application>
  <PresentationFormat>Papel A4 (210 x 297 mm)</PresentationFormat>
  <Paragraphs>183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8" baseType="lpstr">
      <vt:lpstr>Arial</vt:lpstr>
      <vt:lpstr>Calibri</vt:lpstr>
      <vt:lpstr>Effra Bold</vt:lpstr>
      <vt:lpstr>Effra Light</vt:lpstr>
      <vt:lpstr>Trebuchet MS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Sobre esse material Planejar a comunicação é fundamental para o sucesso da implementação da BNCC. Será preciso informar técnicos, gestores escolares, professores e famílias sobre as etapas do processo e suas implicações. O envolvimento de cada um é indispensável para o engajamento de todos.    Oferecemos aqui uma sugestão de plano de comunicação, com mensagens gerais e específicas, identificando públicos que devem ser sensibilizados e como essas mensagens podem ser transmitidas. Sugerimos também alguns materiais de apoio. Todos esses elementos podem ser adaptados à realidade de cada rede. Use-os da forma que preferir.</dc:title>
  <dc:creator>Thiago Lyra</dc:creator>
  <cp:lastModifiedBy>Vinicius Gonzalez Bueno</cp:lastModifiedBy>
  <cp:revision>81</cp:revision>
  <dcterms:created xsi:type="dcterms:W3CDTF">2017-08-07T14:22:44Z</dcterms:created>
  <dcterms:modified xsi:type="dcterms:W3CDTF">2018-04-26T21:36:15Z</dcterms:modified>
</cp:coreProperties>
</file>