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6" r:id="rId11"/>
    <p:sldId id="267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BDD"/>
    <a:srgbClr val="0098BC"/>
    <a:srgbClr val="FFD413"/>
    <a:srgbClr val="092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40" d="100"/>
          <a:sy n="140" d="100"/>
        </p:scale>
        <p:origin x="-1440" y="-168"/>
      </p:cViewPr>
      <p:guideLst>
        <p:guide orient="horz" pos="2103"/>
        <p:guide pos="52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62795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0" y="6354762"/>
            <a:ext cx="9906000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Trebuchet MS"/>
              <a:buNone/>
            </a:pPr>
            <a:r>
              <a:rPr lang="en-US" sz="12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PARTE INTEGRANTE DO GUIA DE IMPLEMENTAÇÃO DA BASE NACIONAL COMUM CURRICULAR</a:t>
            </a:r>
            <a:endParaRPr/>
          </a:p>
        </p:txBody>
      </p:sp>
      <p:sp>
        <p:nvSpPr>
          <p:cNvPr id="91" name="Shape 91"/>
          <p:cNvSpPr txBox="1"/>
          <p:nvPr/>
        </p:nvSpPr>
        <p:spPr>
          <a:xfrm>
            <a:off x="3669517" y="4541669"/>
            <a:ext cx="35052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2000"/>
              <a:buFont typeface="Calibri"/>
              <a:buNone/>
            </a:pPr>
            <a:r>
              <a:rPr lang="en-US" sz="2000" b="0" i="1" u="none" strike="noStrike" cap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US" sz="2000" b="0" i="1" u="none" strike="noStrike" cap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2000" b="0" i="1" u="none" strike="noStrike" cap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1" u="none" strike="noStrike" cap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n-US" sz="2000" b="0" i="1" u="none" strike="noStrike" cap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0" i="1" u="none" strike="noStrike" cap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para</a:t>
            </a:r>
            <a:r>
              <a:rPr lang="en-US" sz="2000" b="0" i="1" u="none" strike="noStrike" cap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1" u="none" strike="noStrike" cap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2000" b="0" i="1" u="none" strike="noStrike" cap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serve e </a:t>
            </a:r>
            <a:r>
              <a:rPr lang="en-US" sz="2000" b="0" i="1" u="none" strike="noStrike" cap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2000" b="0" i="1" u="none" strike="noStrike" cap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2000" b="0" i="1" u="none" strike="noStrike" cap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i="1" u="none" strike="noStrike" cap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ela</a:t>
            </a:r>
            <a:r>
              <a:rPr lang="en-US" sz="2000" b="0" i="1" u="none" strike="noStrike" cap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1" u="none" strike="noStrike" cap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pode</a:t>
            </a:r>
            <a:r>
              <a:rPr lang="en-US" sz="2000" b="0" i="1" u="none" strike="noStrike" cap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1" u="none" strike="noStrike" cap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ajudar</a:t>
            </a:r>
            <a:r>
              <a:rPr lang="en-US" sz="2000" b="0" i="1" u="none" strike="noStrike" cap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2000" b="0" i="1" u="none" strike="noStrike" cap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transformar</a:t>
            </a:r>
            <a:endParaRPr dirty="0">
              <a:solidFill>
                <a:srgbClr val="092474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2000"/>
              <a:buFont typeface="Calibri"/>
              <a:buNone/>
            </a:pPr>
            <a:r>
              <a:rPr lang="en-US" sz="2000" b="0" i="1" u="none" strike="noStrike" cap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2000" b="0" i="1" u="none" strike="noStrike" cap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educação</a:t>
            </a:r>
            <a:r>
              <a:rPr lang="en-US" sz="2000" b="0" i="1" u="none" strike="noStrike" cap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2000" b="0" i="1" u="none" strike="noStrike" cap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país</a:t>
            </a:r>
            <a:endParaRPr dirty="0">
              <a:solidFill>
                <a:srgbClr val="092474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663155" cy="34999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1689" y="3080129"/>
            <a:ext cx="5219700" cy="1193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134937" y="998537"/>
            <a:ext cx="8890000" cy="5740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/>
          <p:nvPr/>
        </p:nvSpPr>
        <p:spPr>
          <a:xfrm flipH="1">
            <a:off x="361950" y="223837"/>
            <a:ext cx="5599112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200"/>
              <a:buFont typeface="Calibri"/>
              <a:buNone/>
            </a:pPr>
            <a:r>
              <a:rPr lang="en-US" sz="32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IMPLEMENTAÇÃO</a:t>
            </a:r>
            <a:endParaRPr dirty="0">
              <a:solidFill>
                <a:srgbClr val="092474"/>
              </a:solidFill>
            </a:endParaRPr>
          </a:p>
        </p:txBody>
      </p:sp>
      <p:sp>
        <p:nvSpPr>
          <p:cNvPr id="221" name="Shape 221"/>
          <p:cNvSpPr txBox="1"/>
          <p:nvPr/>
        </p:nvSpPr>
        <p:spPr>
          <a:xfrm flipH="1">
            <a:off x="558800" y="1320800"/>
            <a:ext cx="789781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Estudo</a:t>
            </a: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experiências</a:t>
            </a: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nacionais</a:t>
            </a: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b="0" i="0" u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internacionais</a:t>
            </a: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apontou</a:t>
            </a: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5 </a:t>
            </a:r>
            <a:r>
              <a:rPr lang="en-US" sz="1800" b="0" i="0" u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passos</a:t>
            </a: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fundamentais</a:t>
            </a: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para</a:t>
            </a: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uma</a:t>
            </a: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implementação</a:t>
            </a: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eficaz</a:t>
            </a: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nas</a:t>
            </a: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redes</a:t>
            </a:r>
            <a:r>
              <a:rPr lang="en-US" sz="1800" b="0" i="0" u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</p:txBody>
      </p:sp>
      <p:cxnSp>
        <p:nvCxnSpPr>
          <p:cNvPr id="223" name="Shape 223"/>
          <p:cNvCxnSpPr/>
          <p:nvPr/>
        </p:nvCxnSpPr>
        <p:spPr>
          <a:xfrm>
            <a:off x="5081587" y="5297487"/>
            <a:ext cx="3033712" cy="0"/>
          </a:xfrm>
          <a:prstGeom prst="straightConnector1">
            <a:avLst/>
          </a:prstGeom>
          <a:noFill/>
          <a:ln w="28575" cap="flat" cmpd="sng">
            <a:solidFill>
              <a:srgbClr val="092474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>
            <a:off x="1474787" y="3251200"/>
            <a:ext cx="4252912" cy="0"/>
          </a:xfrm>
          <a:prstGeom prst="straightConnector1">
            <a:avLst/>
          </a:prstGeom>
          <a:noFill/>
          <a:ln w="28575" cap="flat" cmpd="sng">
            <a:solidFill>
              <a:srgbClr val="092474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5" name="Shape 225"/>
          <p:cNvSpPr/>
          <p:nvPr/>
        </p:nvSpPr>
        <p:spPr>
          <a:xfrm>
            <a:off x="706437" y="2374900"/>
            <a:ext cx="1808162" cy="1808163"/>
          </a:xfrm>
          <a:prstGeom prst="ellipse">
            <a:avLst/>
          </a:prstGeom>
          <a:solidFill>
            <a:srgbClr val="09247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/>
          <p:nvPr/>
        </p:nvSpPr>
        <p:spPr>
          <a:xfrm>
            <a:off x="2681287" y="2374900"/>
            <a:ext cx="1806575" cy="1808163"/>
          </a:xfrm>
          <a:prstGeom prst="ellipse">
            <a:avLst/>
          </a:prstGeom>
          <a:solidFill>
            <a:srgbClr val="09247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/>
          <p:nvPr/>
        </p:nvSpPr>
        <p:spPr>
          <a:xfrm>
            <a:off x="4691062" y="2374900"/>
            <a:ext cx="1808162" cy="1808163"/>
          </a:xfrm>
          <a:prstGeom prst="ellipse">
            <a:avLst/>
          </a:prstGeom>
          <a:solidFill>
            <a:srgbClr val="09247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/>
          <p:nvPr/>
        </p:nvSpPr>
        <p:spPr>
          <a:xfrm>
            <a:off x="4662487" y="4346574"/>
            <a:ext cx="1808162" cy="1808163"/>
          </a:xfrm>
          <a:prstGeom prst="ellipse">
            <a:avLst/>
          </a:prstGeom>
          <a:solidFill>
            <a:srgbClr val="09247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859941" y="2825001"/>
            <a:ext cx="1567199" cy="768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COMUNICAÇÃO PARA ENGAJAMENTO </a:t>
            </a:r>
            <a:endParaRPr/>
          </a:p>
        </p:txBody>
      </p:sp>
      <p:sp>
        <p:nvSpPr>
          <p:cNvPr id="230" name="Shape 230"/>
          <p:cNvSpPr txBox="1"/>
          <p:nvPr/>
        </p:nvSpPr>
        <p:spPr>
          <a:xfrm>
            <a:off x="2804049" y="2711694"/>
            <a:ext cx="1567199" cy="995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CRIAÇÃO /</a:t>
            </a:r>
            <a:br>
              <a:rPr lang="en-US" sz="16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ADAPTAÇÃO DE CURRÍCULOS LOCAIS</a:t>
            </a:r>
            <a:endParaRPr/>
          </a:p>
        </p:txBody>
      </p:sp>
      <p:sp>
        <p:nvSpPr>
          <p:cNvPr id="231" name="Shape 231"/>
          <p:cNvSpPr txBox="1"/>
          <p:nvPr/>
        </p:nvSpPr>
        <p:spPr>
          <a:xfrm>
            <a:off x="4826888" y="2936720"/>
            <a:ext cx="1568667" cy="540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FORMAÇÃO DE PROFESSORES</a:t>
            </a: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6640512" y="4346574"/>
            <a:ext cx="1808162" cy="1808163"/>
          </a:xfrm>
          <a:prstGeom prst="ellipse">
            <a:avLst/>
          </a:prstGeom>
          <a:solidFill>
            <a:srgbClr val="09247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6789546" y="4905963"/>
            <a:ext cx="1568666" cy="540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ALINHAMENTO DE AVALIAÇÕES</a:t>
            </a:r>
            <a:endParaRPr/>
          </a:p>
        </p:txBody>
      </p:sp>
      <p:cxnSp>
        <p:nvCxnSpPr>
          <p:cNvPr id="235" name="Shape 235"/>
          <p:cNvCxnSpPr/>
          <p:nvPr/>
        </p:nvCxnSpPr>
        <p:spPr>
          <a:xfrm rot="10800000">
            <a:off x="5556249" y="3681413"/>
            <a:ext cx="0" cy="1616074"/>
          </a:xfrm>
          <a:prstGeom prst="straightConnector1">
            <a:avLst/>
          </a:prstGeom>
          <a:noFill/>
          <a:ln w="28575" cap="flat" cmpd="sng">
            <a:solidFill>
              <a:srgbClr val="092474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32" name="Shape 232"/>
          <p:cNvSpPr txBox="1"/>
          <p:nvPr/>
        </p:nvSpPr>
        <p:spPr>
          <a:xfrm>
            <a:off x="4799146" y="4794016"/>
            <a:ext cx="1568666" cy="768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b="1" i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ALINHAMENTO DE RECURSOS DIDÁTICOS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924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flipV="1">
            <a:off x="0" y="0"/>
            <a:ext cx="9144000" cy="6858000"/>
          </a:xfrm>
          <a:prstGeom prst="rtTriangle">
            <a:avLst/>
          </a:prstGeom>
          <a:solidFill>
            <a:schemeClr val="tx1">
              <a:alpha val="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1" name="Shape 241"/>
          <p:cNvSpPr txBox="1"/>
          <p:nvPr/>
        </p:nvSpPr>
        <p:spPr>
          <a:xfrm>
            <a:off x="4035425" y="5670550"/>
            <a:ext cx="641985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D235"/>
              </a:buClr>
              <a:buSzPts val="1800"/>
              <a:buFont typeface="Calibri"/>
              <a:buNone/>
            </a:pPr>
            <a:r>
              <a:rPr lang="en-US" sz="1800" b="1" i="0" u="none" dirty="0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PARA SABER MAIS SOBRE IMPLEMENTAÇÃO </a:t>
            </a:r>
            <a:br>
              <a:rPr lang="en-US" sz="1800" b="1" i="0" u="none" dirty="0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www.implementacaobncc.com.br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924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/>
          <p:cNvSpPr/>
          <p:nvPr/>
        </p:nvSpPr>
        <p:spPr>
          <a:xfrm flipV="1">
            <a:off x="0" y="0"/>
            <a:ext cx="9144000" cy="6858000"/>
          </a:xfrm>
          <a:prstGeom prst="rtTriangle">
            <a:avLst/>
          </a:prstGeom>
          <a:solidFill>
            <a:schemeClr val="tx1">
              <a:alpha val="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Shape 98"/>
          <p:cNvSpPr txBox="1"/>
          <p:nvPr/>
        </p:nvSpPr>
        <p:spPr>
          <a:xfrm flipH="1">
            <a:off x="361950" y="282575"/>
            <a:ext cx="5599112" cy="890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3200"/>
              <a:buFont typeface="Calibri"/>
              <a:buNone/>
            </a:pPr>
            <a:r>
              <a:rPr lang="en-US" sz="3200" b="1" i="0" u="none" strike="noStrike" cap="none" dirty="0">
                <a:solidFill>
                  <a:srgbClr val="7FCBDD"/>
                </a:solidFill>
                <a:latin typeface="Calibri"/>
                <a:ea typeface="Calibri"/>
                <a:cs typeface="Calibri"/>
                <a:sym typeface="Calibri"/>
              </a:rPr>
              <a:t>A BASE NACIONAL COMUM CURRICULAR (BNCC)</a:t>
            </a:r>
            <a:endParaRPr dirty="0">
              <a:solidFill>
                <a:srgbClr val="7FCBDD"/>
              </a:solidFill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2344736" y="2093912"/>
            <a:ext cx="6063313" cy="5078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buClr>
                <a:srgbClr val="F2F2F2"/>
              </a:buClr>
              <a:buSzPts val="18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Define </a:t>
            </a:r>
            <a:r>
              <a:rPr lang="en-US" sz="1800" b="1" i="0" u="none" strike="noStrike" cap="none" dirty="0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US" sz="1800" b="1" i="0" u="none" strike="noStrike" cap="none" dirty="0" err="1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aprendizagens</a:t>
            </a:r>
            <a:r>
              <a:rPr lang="en-US" sz="1800" b="1" i="0" u="none" strike="noStrike" cap="none" dirty="0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essenciais</a:t>
            </a:r>
            <a:r>
              <a:rPr lang="en-US" sz="1800" b="1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que </a:t>
            </a:r>
            <a:r>
              <a:rPr lang="en-US" sz="1800" b="0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todos</a:t>
            </a:r>
            <a: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alunos</a:t>
            </a:r>
            <a: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US" sz="1800" dirty="0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desenvolver</a:t>
            </a:r>
            <a:r>
              <a:rPr lang="en-US" sz="1800" dirty="0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sz="1800" dirty="0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longo</a:t>
            </a:r>
            <a:r>
              <a:rPr lang="en-US" sz="1800" dirty="0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1800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da </a:t>
            </a:r>
            <a:r>
              <a:rPr lang="en-US" sz="1800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Educação</a:t>
            </a:r>
            <a:r>
              <a:rPr lang="en-US" sz="1800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Básica</a:t>
            </a:r>
            <a:r>
              <a:rPr lang="en-US" sz="1800" dirty="0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dirty="0" err="1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1800" dirty="0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qualquer</a:t>
            </a:r>
            <a: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lugar</a:t>
            </a:r>
            <a: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800" b="0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país</a:t>
            </a:r>
            <a:endParaRPr dirty="0"/>
          </a:p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É </a:t>
            </a:r>
            <a:r>
              <a:rPr lang="en-US" sz="1800" b="1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obrigatória</a:t>
            </a:r>
            <a: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1800" b="0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todas</a:t>
            </a:r>
            <a: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US" sz="1800" b="0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escolas</a:t>
            </a:r>
            <a: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públicas</a:t>
            </a:r>
            <a:r>
              <a:rPr lang="en-US" sz="1800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en-US" sz="1800" b="0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privadas</a:t>
            </a:r>
            <a:endParaRPr dirty="0"/>
          </a:p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Char char="•"/>
            </a:pPr>
            <a:r>
              <a:rPr lang="en-US" sz="1800" b="1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Abre</a:t>
            </a:r>
            <a:r>
              <a:rPr lang="en-US" sz="1800" b="1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espaços</a:t>
            </a:r>
            <a:r>
              <a:rPr lang="en-US" sz="1800" b="1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específicos</a:t>
            </a:r>
            <a:r>
              <a:rPr lang="en-US" sz="1800" b="1" i="0" u="none" strike="noStrike" cap="none" dirty="0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r>
              <a:rPr lang="en-US" sz="1800" b="1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conteúdos</a:t>
            </a:r>
            <a:r>
              <a:rPr lang="en-US" sz="1800" b="1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locais</a:t>
            </a:r>
            <a: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b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Currículos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PPs – </a:t>
            </a:r>
            <a:r>
              <a:rPr lang="en-US" sz="1800" b="0" i="0" u="none" strike="noStrike" cap="none" dirty="0" err="1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Projetos</a:t>
            </a:r>
            <a:r>
              <a:rPr lang="en-US" sz="18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Pedagógicos</a:t>
            </a:r>
            <a:r>
              <a:rPr lang="en-US" sz="18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poderão</a:t>
            </a:r>
            <a:r>
              <a:rPr lang="en-US" sz="1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 err="1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integrar</a:t>
            </a:r>
            <a:r>
              <a:rPr lang="en-US" sz="1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US" sz="1800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aprendizagens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essenciais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da BNCC </a:t>
            </a:r>
            <a:r>
              <a:rPr lang="en-US" sz="1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 err="1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às</a:t>
            </a:r>
            <a:r>
              <a:rPr lang="en-US" sz="1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realidades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US" sz="1800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diversos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territórios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É </a:t>
            </a:r>
            <a:r>
              <a:rPr lang="en-US" sz="1800" b="1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uma</a:t>
            </a:r>
            <a:r>
              <a:rPr lang="en-US" sz="1800" b="1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política</a:t>
            </a:r>
            <a:r>
              <a:rPr lang="en-US" sz="1800" b="1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de Estado</a:t>
            </a:r>
            <a: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0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não</a:t>
            </a:r>
            <a:r>
              <a:rPr lang="en-US" sz="1800" b="0" i="0" u="none" strike="noStrike" cap="none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strike="noStrike" cap="none" dirty="0" err="1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governo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695" y="2151927"/>
            <a:ext cx="275097" cy="2589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695" y="3269779"/>
            <a:ext cx="275097" cy="2589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695" y="3785679"/>
            <a:ext cx="275097" cy="2589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695" y="5159921"/>
            <a:ext cx="275097" cy="2589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134937" y="119062"/>
            <a:ext cx="8890000" cy="661987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83869" y="480786"/>
            <a:ext cx="6068786" cy="6068786"/>
          </a:xfrm>
          <a:prstGeom prst="rect">
            <a:avLst/>
          </a:prstGeom>
        </p:spPr>
      </p:pic>
      <p:sp>
        <p:nvSpPr>
          <p:cNvPr id="110" name="Shape 110"/>
          <p:cNvSpPr txBox="1"/>
          <p:nvPr/>
        </p:nvSpPr>
        <p:spPr>
          <a:xfrm>
            <a:off x="4226100" y="5112637"/>
            <a:ext cx="8952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bin"/>
              <a:buNone/>
            </a:pPr>
            <a:r>
              <a:rPr lang="en-US" sz="1800" b="1" i="0" u="none" dirty="0">
                <a:solidFill>
                  <a:schemeClr val="bg1"/>
                </a:solidFill>
                <a:latin typeface="Cabin"/>
                <a:ea typeface="Cabin"/>
                <a:cs typeface="Cabin"/>
                <a:sym typeface="Cabin"/>
              </a:rPr>
              <a:t>BNCC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3397250" y="3443738"/>
            <a:ext cx="2336800" cy="3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600"/>
              <a:buFont typeface="Roboto Slab"/>
              <a:buNone/>
            </a:pPr>
            <a:r>
              <a:rPr lang="en-US" sz="1600" b="0" i="0" u="none" dirty="0" err="1">
                <a:solidFill>
                  <a:schemeClr val="bg1"/>
                </a:solidFill>
                <a:latin typeface="Roboto Slab"/>
                <a:ea typeface="Roboto Slab"/>
                <a:cs typeface="Roboto Slab"/>
                <a:sym typeface="Roboto Slab"/>
              </a:rPr>
              <a:t>Currículo</a:t>
            </a:r>
            <a:r>
              <a:rPr lang="en-US" sz="1600" b="0" i="0" u="none" dirty="0">
                <a:solidFill>
                  <a:schemeClr val="bg1"/>
                </a:solidFill>
                <a:latin typeface="Roboto Slab"/>
                <a:ea typeface="Roboto Slab"/>
                <a:cs typeface="Roboto Slab"/>
                <a:sym typeface="Roboto Slab"/>
              </a:rPr>
              <a:t> da </a:t>
            </a:r>
            <a:r>
              <a:rPr lang="en-US" sz="1600" b="0" i="0" u="none" dirty="0" err="1">
                <a:solidFill>
                  <a:schemeClr val="bg1"/>
                </a:solidFill>
                <a:latin typeface="Roboto Slab"/>
                <a:ea typeface="Roboto Slab"/>
                <a:cs typeface="Roboto Slab"/>
                <a:sym typeface="Roboto Slab"/>
              </a:rPr>
              <a:t>rede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2645229" y="2471512"/>
            <a:ext cx="3840842" cy="3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600"/>
              <a:buFont typeface="Roboto Slab"/>
              <a:buNone/>
            </a:pPr>
            <a:r>
              <a:rPr lang="en-US" sz="1600" b="0" i="0" u="none" dirty="0" smtClean="0">
                <a:solidFill>
                  <a:schemeClr val="bg1"/>
                </a:solidFill>
                <a:latin typeface="Roboto Slab"/>
                <a:ea typeface="Roboto Slab"/>
                <a:cs typeface="Roboto Slab"/>
                <a:sym typeface="Roboto Slab"/>
              </a:rPr>
              <a:t>PPs — </a:t>
            </a:r>
            <a:r>
              <a:rPr lang="en-US" sz="1600" b="0" i="0" u="none" dirty="0" err="1" smtClean="0">
                <a:solidFill>
                  <a:schemeClr val="bg1"/>
                </a:solidFill>
                <a:latin typeface="Roboto Slab"/>
                <a:ea typeface="Roboto Slab"/>
                <a:cs typeface="Roboto Slab"/>
                <a:sym typeface="Roboto Slab"/>
              </a:rPr>
              <a:t>Projetos</a:t>
            </a:r>
            <a:r>
              <a:rPr lang="en-US" sz="1600" b="0" i="0" u="none" dirty="0" smtClean="0">
                <a:solidFill>
                  <a:schemeClr val="bg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lang="en-US" sz="1600" b="0" i="0" u="none" dirty="0" err="1" smtClean="0">
                <a:solidFill>
                  <a:schemeClr val="bg1"/>
                </a:solidFill>
                <a:latin typeface="Roboto Slab"/>
                <a:ea typeface="Roboto Slab"/>
                <a:cs typeface="Roboto Slab"/>
                <a:sym typeface="Roboto Slab"/>
              </a:rPr>
              <a:t>Pedagógicos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3789362" y="879475"/>
            <a:ext cx="1552575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600"/>
              <a:buFont typeface="Roboto Slab"/>
              <a:buNone/>
            </a:pPr>
            <a:r>
              <a:rPr lang="en-US" sz="1600" b="0" i="0" u="none">
                <a:solidFill>
                  <a:schemeClr val="bg1"/>
                </a:solidFill>
                <a:latin typeface="Roboto Slab"/>
                <a:ea typeface="Roboto Slab"/>
                <a:cs typeface="Roboto Slab"/>
                <a:sym typeface="Roboto Slab"/>
              </a:rPr>
              <a:t>Plano de aula</a:t>
            </a:r>
            <a:br>
              <a:rPr lang="en-US" sz="1600" b="0" i="0" u="none">
                <a:solidFill>
                  <a:schemeClr val="bg1"/>
                </a:solidFill>
                <a:latin typeface="Roboto Slab"/>
                <a:ea typeface="Roboto Slab"/>
                <a:cs typeface="Roboto Slab"/>
                <a:sym typeface="Roboto Slab"/>
              </a:rPr>
            </a:br>
            <a:r>
              <a:rPr lang="en-US" sz="1600" b="0" i="0" u="none">
                <a:solidFill>
                  <a:schemeClr val="bg1"/>
                </a:solidFill>
                <a:latin typeface="Roboto Slab"/>
                <a:ea typeface="Roboto Slab"/>
                <a:cs typeface="Roboto Slab"/>
                <a:sym typeface="Roboto Slab"/>
              </a:rPr>
              <a:t>do professor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 flipH="1">
            <a:off x="361950" y="223837"/>
            <a:ext cx="5599112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200"/>
              <a:buFont typeface="Calibri"/>
              <a:buNone/>
            </a:pPr>
            <a:r>
              <a:rPr lang="en-US" sz="32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POR QU</a:t>
            </a:r>
            <a:r>
              <a:rPr lang="en-US" sz="3200" b="1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Ê</a:t>
            </a:r>
            <a:r>
              <a:rPr lang="en-US" sz="32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>
              <a:solidFill>
                <a:srgbClr val="092474"/>
              </a:solidFill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134937" y="998537"/>
            <a:ext cx="8890000" cy="5740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/>
          <p:nvPr/>
        </p:nvSpPr>
        <p:spPr>
          <a:xfrm flipH="1">
            <a:off x="1768475" y="2587625"/>
            <a:ext cx="5813425" cy="175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</a:pPr>
            <a:r>
              <a:rPr lang="en-US" sz="1800" b="1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n-US" sz="1800" b="1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LEI: </a:t>
            </a:r>
            <a:r>
              <a:rPr lang="en-US" sz="18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Constituição</a:t>
            </a:r>
            <a:r>
              <a:rPr lang="en-US" sz="18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, LDB, DCN, PNE</a:t>
            </a:r>
            <a:endParaRPr dirty="0"/>
          </a:p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</a:pPr>
            <a:r>
              <a:rPr lang="en-US" sz="1800" b="1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EQUIDADE: </a:t>
            </a:r>
            <a:r>
              <a:rPr lang="en-US" sz="18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direitos</a:t>
            </a:r>
            <a:r>
              <a:rPr lang="en-US" sz="18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aprendizagem</a:t>
            </a:r>
            <a:r>
              <a:rPr lang="en-US" sz="18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para</a:t>
            </a:r>
            <a:r>
              <a:rPr lang="en-US" sz="18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todos</a:t>
            </a:r>
            <a:endParaRPr dirty="0"/>
          </a:p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</a:pPr>
            <a:r>
              <a:rPr lang="en-US" sz="1800" b="1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QUALIDADE: </a:t>
            </a:r>
            <a:r>
              <a:rPr lang="en-US" sz="18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melhor</a:t>
            </a:r>
            <a:r>
              <a:rPr lang="en-US" sz="18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preparação</a:t>
            </a:r>
            <a:r>
              <a:rPr lang="en-US" sz="18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8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sistema</a:t>
            </a:r>
            <a:r>
              <a:rPr lang="en-US" sz="18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8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para</a:t>
            </a:r>
            <a:r>
              <a:rPr lang="en-US" sz="18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garantir</a:t>
            </a:r>
            <a:r>
              <a:rPr lang="en-US" sz="18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8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aprendizagem</a:t>
            </a:r>
            <a:r>
              <a:rPr lang="en-US" sz="18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8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aluno</a:t>
            </a:r>
            <a:endParaRPr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859" y="2689966"/>
            <a:ext cx="194310" cy="182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859" y="3246120"/>
            <a:ext cx="194310" cy="1828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859" y="3791784"/>
            <a:ext cx="194310" cy="1828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134937" y="998537"/>
            <a:ext cx="8890000" cy="5740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/>
          <p:nvPr/>
        </p:nvSpPr>
        <p:spPr>
          <a:xfrm flipH="1">
            <a:off x="361950" y="223837"/>
            <a:ext cx="5599112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200"/>
              <a:buFont typeface="Calibri"/>
              <a:buNone/>
            </a:pPr>
            <a:r>
              <a:rPr lang="en-US" sz="32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POR QU</a:t>
            </a:r>
            <a:r>
              <a:rPr lang="en-US" sz="3200" b="1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Ê</a:t>
            </a:r>
            <a:r>
              <a:rPr lang="en-US" sz="32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en-US" sz="3200" b="1" i="0" u="none" dirty="0" err="1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n-US" sz="3200" b="1" i="0" u="none" dirty="0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 lei</a:t>
            </a:r>
            <a:endParaRPr dirty="0">
              <a:solidFill>
                <a:srgbClr val="0098BC"/>
              </a:solidFill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627062" y="1809750"/>
            <a:ext cx="3621087" cy="4035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600"/>
              <a:buFont typeface="Calibri"/>
              <a:buNone/>
            </a:pPr>
            <a:r>
              <a:rPr lang="en-US" sz="1600" b="1" i="0" u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Artigo</a:t>
            </a:r>
            <a:r>
              <a:rPr lang="en-US" sz="16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210 da </a:t>
            </a:r>
            <a:r>
              <a:rPr lang="en-US" sz="1600" b="1" i="0" u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Constituição</a:t>
            </a:r>
            <a:endParaRPr dirty="0">
              <a:solidFill>
                <a:srgbClr val="092474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Calibri"/>
              <a:buNone/>
            </a:pP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Serão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fixados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conteúdos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mínimos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para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ensino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fundamental, </a:t>
            </a:r>
            <a:b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maneira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assegurar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formação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básica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comum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(…)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600"/>
              <a:buFont typeface="Calibri"/>
              <a:buNone/>
            </a:pPr>
            <a:r>
              <a:rPr lang="en-US" sz="1600" b="1" i="0" u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Artigo</a:t>
            </a:r>
            <a:r>
              <a:rPr lang="en-US" sz="16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26 da LDB</a:t>
            </a:r>
            <a:endParaRPr dirty="0">
              <a:solidFill>
                <a:srgbClr val="092474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Calibri"/>
              <a:buNone/>
            </a:pP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currículos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1600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ducação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nfantil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US" sz="1600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nsino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undamental e </a:t>
            </a:r>
            <a:r>
              <a:rPr lang="en-US" sz="1600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édio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ter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uma</a:t>
            </a:r>
            <a:r>
              <a:rPr lang="en-US" sz="16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b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ase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nacional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comum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dirty="0" smtClean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ser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complementada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cada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sistema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ensino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cada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estabelecimento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escolar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4545012" y="1773237"/>
            <a:ext cx="4344987" cy="4883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600"/>
              <a:buFont typeface="Calibri"/>
              <a:buNone/>
            </a:pPr>
            <a:r>
              <a:rPr lang="en-US" sz="1600" b="1" i="0" u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Artigo</a:t>
            </a:r>
            <a:r>
              <a:rPr lang="en-US" sz="16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14 das DCN</a:t>
            </a:r>
            <a:endParaRPr dirty="0">
              <a:solidFill>
                <a:srgbClr val="092474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Calibri"/>
              <a:buNone/>
            </a:pP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Define Base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Nacional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Comum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conhecimentos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saberes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produzidos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culturalmente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expressos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nas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políticas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públicas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são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gerados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nas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instituições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produtoras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conhecimento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científico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tecnológico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; no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mundo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trabalho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; no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desenvolvimento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linguagens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nas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atividades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desportivas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corporais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produção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artística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nas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formas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diversas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exercício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cidadania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nos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movimentos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sociais</a:t>
            </a:r>
            <a:endParaRPr dirty="0"/>
          </a:p>
          <a:p>
            <a:pPr marL="0" marR="0" lvl="0" indent="0" algn="l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Calibri"/>
              <a:buNone/>
            </a:pPr>
            <a:r>
              <a:rPr lang="en-US" sz="1600" b="1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600"/>
              <a:buFont typeface="Calibri"/>
              <a:buNone/>
            </a:pPr>
            <a:r>
              <a:rPr lang="en-US" sz="16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Plano </a:t>
            </a:r>
            <a:r>
              <a:rPr lang="en-US" sz="1600" b="1" i="0" u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Nacional</a:t>
            </a:r>
            <a:r>
              <a:rPr lang="en-US" sz="16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1" i="0" u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Educação</a:t>
            </a:r>
            <a:endParaRPr dirty="0">
              <a:solidFill>
                <a:srgbClr val="092474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Calibri"/>
              <a:buNone/>
            </a:pP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Estabelecida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estratégia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para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cumprimento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US" sz="1600" b="0" i="0" u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metas</a:t>
            </a: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2, 3 e 7.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Calibri"/>
              <a:buNone/>
            </a:pPr>
            <a:r>
              <a:rPr lang="en-US" sz="1600" b="0" i="0" u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134937" y="998537"/>
            <a:ext cx="8890000" cy="5740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5638800" y="3349625"/>
            <a:ext cx="3135312" cy="20272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837" y="2717020"/>
            <a:ext cx="843935" cy="864518"/>
          </a:xfrm>
          <a:prstGeom prst="rect">
            <a:avLst/>
          </a:prstGeom>
        </p:spPr>
      </p:pic>
      <p:sp>
        <p:nvSpPr>
          <p:cNvPr id="138" name="Shape 138"/>
          <p:cNvSpPr txBox="1"/>
          <p:nvPr/>
        </p:nvSpPr>
        <p:spPr>
          <a:xfrm flipH="1">
            <a:off x="361950" y="223837"/>
            <a:ext cx="5599112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200"/>
              <a:buFont typeface="Calibri"/>
              <a:buNone/>
            </a:pPr>
            <a:r>
              <a:rPr lang="en-US" sz="32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POR QU</a:t>
            </a:r>
            <a:r>
              <a:rPr lang="en-US" sz="3200" b="1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Ê</a:t>
            </a:r>
            <a:r>
              <a:rPr lang="en-US" sz="32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en-US" sz="3200" b="1" i="0" u="none" dirty="0" err="1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Equidade</a:t>
            </a:r>
            <a:endParaRPr dirty="0">
              <a:solidFill>
                <a:srgbClr val="0098BC"/>
              </a:solidFill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450850" y="3349625"/>
            <a:ext cx="3135312" cy="20272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5886450" y="3325812"/>
            <a:ext cx="3346450" cy="185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Números até 3000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Divisão com dois </a:t>
            </a:r>
            <a:br>
              <a:rPr lang="en-US" sz="1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  algarismos no dividendo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Leitura de horas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Não trabalha frações</a:t>
            </a:r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450850" y="1592262"/>
            <a:ext cx="8323262" cy="368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800"/>
              <a:buFont typeface="Calibri"/>
              <a:buNone/>
            </a:pPr>
            <a:r>
              <a:rPr lang="en-US" sz="18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EXEMPLO - </a:t>
            </a:r>
            <a:r>
              <a:rPr lang="en-US" sz="1800" b="1" i="0" u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Comparação</a:t>
            </a:r>
            <a:r>
              <a:rPr lang="en-US" sz="18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1" i="0" u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livros</a:t>
            </a:r>
            <a:r>
              <a:rPr lang="en-US" sz="18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didáticos</a:t>
            </a:r>
            <a:r>
              <a:rPr lang="en-US" sz="18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do 3º </a:t>
            </a:r>
            <a:r>
              <a:rPr lang="en-US" sz="1800" b="1" i="0" u="none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ano</a:t>
            </a:r>
            <a:r>
              <a:rPr lang="en-US" sz="18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(PNLD):</a:t>
            </a:r>
            <a:endParaRPr dirty="0">
              <a:solidFill>
                <a:srgbClr val="092474"/>
              </a:solidFill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598475" y="3325794"/>
            <a:ext cx="2897100" cy="28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dirty="0">
              <a:solidFill>
                <a:srgbClr val="7F7F7F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</a:pPr>
            <a:r>
              <a:rPr lang="en-US" sz="18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Números</a:t>
            </a:r>
            <a:r>
              <a:rPr lang="en-US" sz="18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até</a:t>
            </a:r>
            <a:r>
              <a:rPr lang="en-US" sz="18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999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</a:pPr>
            <a:r>
              <a:rPr lang="en-US" sz="18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Divisão</a:t>
            </a:r>
            <a:r>
              <a:rPr lang="en-US" sz="18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US" sz="18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três</a:t>
            </a:r>
            <a:r>
              <a:rPr lang="en-US" sz="18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algarismos</a:t>
            </a:r>
            <a:r>
              <a:rPr lang="en-US" sz="18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US" sz="1800" b="0" i="0" u="none" dirty="0" smtClean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br>
              <a:rPr lang="en-US" sz="1800" b="0" i="0" u="none" dirty="0" smtClean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dirty="0" smtClean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  no </a:t>
            </a:r>
            <a:r>
              <a:rPr lang="en-US" sz="18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dividendo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</a:pPr>
            <a:r>
              <a:rPr lang="en-US" sz="18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Leitura</a:t>
            </a:r>
            <a:r>
              <a:rPr lang="en-US" sz="18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horas</a:t>
            </a:r>
            <a:r>
              <a:rPr lang="en-US" sz="18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minutos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</a:pPr>
            <a:r>
              <a:rPr lang="en-US" sz="18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Frações</a:t>
            </a:r>
            <a:endParaRPr dirty="0"/>
          </a:p>
        </p:txBody>
      </p:sp>
      <p:sp>
        <p:nvSpPr>
          <p:cNvPr id="149" name="Shape 149"/>
          <p:cNvSpPr txBox="1"/>
          <p:nvPr/>
        </p:nvSpPr>
        <p:spPr>
          <a:xfrm>
            <a:off x="460375" y="2946400"/>
            <a:ext cx="957262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800"/>
              <a:buFont typeface="Calibri"/>
              <a:buNone/>
            </a:pPr>
            <a:r>
              <a:rPr lang="en-US" sz="18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LIVRO A</a:t>
            </a:r>
            <a:endParaRPr dirty="0">
              <a:solidFill>
                <a:srgbClr val="092474"/>
              </a:solidFill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7815262" y="2946400"/>
            <a:ext cx="947737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800"/>
              <a:buFont typeface="Calibri"/>
              <a:buNone/>
            </a:pPr>
            <a:r>
              <a:rPr lang="en-US" sz="18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LIVRO B</a:t>
            </a:r>
            <a:endParaRPr dirty="0">
              <a:solidFill>
                <a:srgbClr val="09247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1950" y="3980589"/>
            <a:ext cx="800100" cy="749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055" y="2717020"/>
            <a:ext cx="843935" cy="864518"/>
          </a:xfrm>
          <a:prstGeom prst="rect">
            <a:avLst/>
          </a:prstGeom>
        </p:spPr>
      </p:pic>
      <p:sp>
        <p:nvSpPr>
          <p:cNvPr id="146" name="Shape 146"/>
          <p:cNvSpPr txBox="1"/>
          <p:nvPr/>
        </p:nvSpPr>
        <p:spPr>
          <a:xfrm flipH="1">
            <a:off x="1763712" y="2890837"/>
            <a:ext cx="442912" cy="70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en-US" sz="3200" b="1" i="0" u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dirty="0"/>
          </a:p>
        </p:txBody>
      </p:sp>
      <p:sp>
        <p:nvSpPr>
          <p:cNvPr id="148" name="Shape 148"/>
          <p:cNvSpPr txBox="1"/>
          <p:nvPr/>
        </p:nvSpPr>
        <p:spPr>
          <a:xfrm flipH="1">
            <a:off x="6861175" y="2890837"/>
            <a:ext cx="442912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en-US" sz="32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134937" y="998537"/>
            <a:ext cx="8890000" cy="5740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/>
          <p:nvPr/>
        </p:nvSpPr>
        <p:spPr>
          <a:xfrm flipH="1">
            <a:off x="361950" y="223837"/>
            <a:ext cx="5599112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200"/>
              <a:buFont typeface="Calibri"/>
              <a:buNone/>
            </a:pPr>
            <a:r>
              <a:rPr lang="en-US" sz="32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POR QU</a:t>
            </a:r>
            <a:r>
              <a:rPr lang="en-US" sz="3200" b="1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Ê</a:t>
            </a:r>
            <a:r>
              <a:rPr lang="en-US" sz="32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en-US" sz="3200" b="1" i="0" u="none" dirty="0" err="1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Sistema</a:t>
            </a:r>
            <a:r>
              <a:rPr lang="en-US" sz="3200" b="1" i="0" u="none" dirty="0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alinhado</a:t>
            </a:r>
            <a:endParaRPr dirty="0">
              <a:solidFill>
                <a:srgbClr val="0098BC"/>
              </a:solidFill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3384550" y="3271837"/>
            <a:ext cx="241141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600"/>
              <a:buFont typeface="Calibri"/>
              <a:buNone/>
            </a:pPr>
            <a:r>
              <a:rPr lang="en-US" sz="1600" b="0" i="0" u="none" dirty="0" smtClean="0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CURRÍCULO</a:t>
            </a:r>
            <a:endParaRPr dirty="0">
              <a:solidFill>
                <a:srgbClr val="0098BC"/>
              </a:solidFill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3384550" y="2322512"/>
            <a:ext cx="238601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600"/>
              <a:buFont typeface="Calibri"/>
              <a:buNone/>
            </a:pPr>
            <a:r>
              <a:rPr lang="en-US" sz="1600" b="0" i="0" u="none" dirty="0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FORMAÇÃO INICIAL</a:t>
            </a:r>
            <a:endParaRPr dirty="0">
              <a:solidFill>
                <a:srgbClr val="0098BC"/>
              </a:solidFill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3384550" y="2797175"/>
            <a:ext cx="238601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CONCURSO</a:t>
            </a:r>
            <a:endParaRPr>
              <a:solidFill>
                <a:srgbClr val="0098BC"/>
              </a:solidFill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3384550" y="3746500"/>
            <a:ext cx="241141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FORMAÇÃO CONTINUADA</a:t>
            </a:r>
            <a:endParaRPr>
              <a:solidFill>
                <a:srgbClr val="0098BC"/>
              </a:solidFill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3384550" y="4221162"/>
            <a:ext cx="241141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RECURSOS DIDÁTICOS</a:t>
            </a:r>
            <a:endParaRPr>
              <a:solidFill>
                <a:srgbClr val="0098BC"/>
              </a:solidFill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3384550" y="4695825"/>
            <a:ext cx="241141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AVALIAÇÕES</a:t>
            </a:r>
            <a:endParaRPr>
              <a:solidFill>
                <a:srgbClr val="0098BC"/>
              </a:solidFill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342900" y="2509837"/>
            <a:ext cx="2474912" cy="2474912"/>
          </a:xfrm>
          <a:prstGeom prst="ellipse">
            <a:avLst/>
          </a:prstGeom>
          <a:solidFill>
            <a:srgbClr val="09247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527050" y="3013075"/>
            <a:ext cx="20637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BNCC: </a:t>
            </a:r>
            <a:br>
              <a:rPr lang="en-US" sz="18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essencial que cada aluno tem o direito de aprender</a:t>
            </a: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6388100" y="2378075"/>
            <a:ext cx="2474912" cy="2473325"/>
          </a:xfrm>
          <a:prstGeom prst="ellipse">
            <a:avLst/>
          </a:prstGeom>
          <a:solidFill>
            <a:srgbClr val="09247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6502400" y="2874962"/>
            <a:ext cx="2266950" cy="1477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18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Cada professor preparado e apoiado para </a:t>
            </a:r>
            <a:r>
              <a:rPr lang="en-US" sz="18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garantir as aprendizagens em sala de aula</a:t>
            </a:r>
            <a:endParaRPr/>
          </a:p>
        </p:txBody>
      </p:sp>
      <p:cxnSp>
        <p:nvCxnSpPr>
          <p:cNvPr id="167" name="Shape 167"/>
          <p:cNvCxnSpPr/>
          <p:nvPr/>
        </p:nvCxnSpPr>
        <p:spPr>
          <a:xfrm>
            <a:off x="5880100" y="2322512"/>
            <a:ext cx="0" cy="2727325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8" name="Shape 168"/>
          <p:cNvCxnSpPr/>
          <p:nvPr/>
        </p:nvCxnSpPr>
        <p:spPr>
          <a:xfrm>
            <a:off x="3276600" y="2322512"/>
            <a:ext cx="0" cy="2727325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" name="Isosceles Triangle 1"/>
          <p:cNvSpPr/>
          <p:nvPr/>
        </p:nvSpPr>
        <p:spPr>
          <a:xfrm rot="5400000">
            <a:off x="5796708" y="3440155"/>
            <a:ext cx="630006" cy="327398"/>
          </a:xfrm>
          <a:prstGeom prst="triangle">
            <a:avLst/>
          </a:prstGeom>
          <a:solidFill>
            <a:srgbClr val="0924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16200000">
            <a:off x="2730930" y="3440155"/>
            <a:ext cx="630006" cy="327398"/>
          </a:xfrm>
          <a:prstGeom prst="triangle">
            <a:avLst/>
          </a:prstGeom>
          <a:solidFill>
            <a:srgbClr val="0924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1130" y="4607573"/>
            <a:ext cx="1625724" cy="849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618" y="4575216"/>
            <a:ext cx="724174" cy="7241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134937" y="998537"/>
            <a:ext cx="8889900" cy="5740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" name="Straight Connector 22"/>
          <p:cNvCxnSpPr/>
          <p:nvPr/>
        </p:nvCxnSpPr>
        <p:spPr>
          <a:xfrm flipH="1">
            <a:off x="409264" y="3991113"/>
            <a:ext cx="5860093" cy="0"/>
          </a:xfrm>
          <a:prstGeom prst="line">
            <a:avLst/>
          </a:prstGeom>
          <a:ln w="12700" cmpd="sng">
            <a:solidFill>
              <a:srgbClr val="2E319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8"/>
          <p:cNvCxnSpPr/>
          <p:nvPr/>
        </p:nvCxnSpPr>
        <p:spPr>
          <a:xfrm flipH="1">
            <a:off x="433689" y="1588682"/>
            <a:ext cx="5571597" cy="0"/>
          </a:xfrm>
          <a:prstGeom prst="line">
            <a:avLst/>
          </a:prstGeom>
          <a:ln w="12700" cmpd="sng">
            <a:solidFill>
              <a:srgbClr val="2E319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4"/>
          <p:cNvCxnSpPr/>
          <p:nvPr/>
        </p:nvCxnSpPr>
        <p:spPr>
          <a:xfrm flipH="1">
            <a:off x="450922" y="2839089"/>
            <a:ext cx="4874007" cy="0"/>
          </a:xfrm>
          <a:prstGeom prst="line">
            <a:avLst/>
          </a:prstGeom>
          <a:ln w="12700" cmpd="sng">
            <a:solidFill>
              <a:srgbClr val="2E319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390576" y="3991162"/>
            <a:ext cx="3023246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altLang="pt-BR" sz="1700" b="1" dirty="0">
                <a:solidFill>
                  <a:srgbClr val="092474"/>
                </a:solidFill>
              </a:rPr>
              <a:t>27 seminários </a:t>
            </a:r>
            <a:r>
              <a:rPr lang="pt-BR" altLang="pt-BR" sz="1700" b="1" dirty="0" smtClean="0">
                <a:solidFill>
                  <a:srgbClr val="092474"/>
                </a:solidFill>
              </a:rPr>
              <a:t>estaduais </a:t>
            </a:r>
            <a:r>
              <a:rPr lang="pt-BR" altLang="pt-BR" sz="1500" dirty="0">
                <a:solidFill>
                  <a:srgbClr val="092474"/>
                </a:solidFill>
              </a:rPr>
              <a:t/>
            </a:r>
            <a:br>
              <a:rPr lang="pt-BR" altLang="pt-BR" sz="1500" dirty="0">
                <a:solidFill>
                  <a:srgbClr val="092474"/>
                </a:solidFill>
              </a:rPr>
            </a:br>
            <a:r>
              <a:rPr lang="pt-BR" altLang="pt-BR" sz="1600" dirty="0" smtClean="0">
                <a:solidFill>
                  <a:srgbClr val="092474"/>
                </a:solidFill>
              </a:rPr>
              <a:t>Mais de </a:t>
            </a:r>
            <a:r>
              <a:rPr lang="pt-BR" altLang="pt-BR" sz="1600" dirty="0">
                <a:solidFill>
                  <a:srgbClr val="092474"/>
                </a:solidFill>
              </a:rPr>
              <a:t>9 mil contribuições</a:t>
            </a:r>
            <a:br>
              <a:rPr lang="pt-BR" altLang="pt-BR" sz="1600" dirty="0">
                <a:solidFill>
                  <a:srgbClr val="092474"/>
                </a:solidFill>
              </a:rPr>
            </a:br>
            <a:r>
              <a:rPr lang="pt-BR" altLang="pt-BR" sz="1600" i="1" dirty="0" err="1">
                <a:solidFill>
                  <a:srgbClr val="092474"/>
                </a:solidFill>
              </a:rPr>
              <a:t>jun-ago</a:t>
            </a:r>
            <a:r>
              <a:rPr lang="pt-BR" altLang="pt-BR" sz="1600" i="1" dirty="0">
                <a:solidFill>
                  <a:srgbClr val="092474"/>
                </a:solidFill>
              </a:rPr>
              <a:t> 2016</a:t>
            </a:r>
            <a:r>
              <a:rPr lang="pt-BR" altLang="pt-BR" sz="1600" dirty="0">
                <a:solidFill>
                  <a:srgbClr val="092474"/>
                </a:solidFill>
              </a:rPr>
              <a:t/>
            </a:r>
            <a:br>
              <a:rPr lang="pt-BR" altLang="pt-BR" sz="1600" dirty="0">
                <a:solidFill>
                  <a:srgbClr val="092474"/>
                </a:solidFill>
              </a:rPr>
            </a:br>
            <a:endParaRPr lang="en-US" altLang="pt-BR" sz="1600" dirty="0">
              <a:solidFill>
                <a:srgbClr val="092474"/>
              </a:solidFill>
            </a:endParaRPr>
          </a:p>
        </p:txBody>
      </p:sp>
      <p:cxnSp>
        <p:nvCxnSpPr>
          <p:cNvPr id="19" name="Straight Connector 22"/>
          <p:cNvCxnSpPr/>
          <p:nvPr/>
        </p:nvCxnSpPr>
        <p:spPr>
          <a:xfrm flipH="1">
            <a:off x="461385" y="5180828"/>
            <a:ext cx="3430258" cy="0"/>
          </a:xfrm>
          <a:prstGeom prst="line">
            <a:avLst/>
          </a:prstGeom>
          <a:ln w="12700" cmpd="sng">
            <a:solidFill>
              <a:srgbClr val="2E319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3369129" y="1387928"/>
            <a:ext cx="5562600" cy="4644571"/>
          </a:xfrm>
          <a:prstGeom prst="rect">
            <a:avLst/>
          </a:prstGeom>
        </p:spPr>
      </p:pic>
      <p:sp>
        <p:nvSpPr>
          <p:cNvPr id="177" name="Shape 177"/>
          <p:cNvSpPr txBox="1"/>
          <p:nvPr/>
        </p:nvSpPr>
        <p:spPr>
          <a:xfrm flipH="1">
            <a:off x="361950" y="223837"/>
            <a:ext cx="5599112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200"/>
              <a:buFont typeface="Calibri"/>
              <a:buNone/>
            </a:pPr>
            <a:r>
              <a:rPr lang="en-US" sz="32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POR QU</a:t>
            </a:r>
            <a:r>
              <a:rPr lang="en-US" sz="3200" b="1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Ê</a:t>
            </a:r>
            <a:r>
              <a:rPr lang="en-US" sz="3200" b="1" i="0" u="none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r>
              <a:rPr lang="en-US" sz="3200" b="1" i="0" u="none" dirty="0">
                <a:solidFill>
                  <a:srgbClr val="2E319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rgbClr val="0098BC"/>
                </a:solidFill>
                <a:latin typeface="Calibri"/>
                <a:ea typeface="Calibri"/>
                <a:cs typeface="Calibri"/>
                <a:sym typeface="Calibri"/>
              </a:rPr>
              <a:t>Equidade</a:t>
            </a:r>
            <a:endParaRPr dirty="0">
              <a:solidFill>
                <a:srgbClr val="0098BC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789824" y="1931297"/>
            <a:ext cx="77799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altLang="pt-BR" sz="1500" b="1" dirty="0">
                <a:solidFill>
                  <a:srgbClr val="092474"/>
                </a:solidFill>
                <a:latin typeface="Gill Sans MT" panose="020B0502020104020203" pitchFamily="34" charset="0"/>
              </a:rPr>
              <a:t>BNCC</a:t>
            </a:r>
            <a:endParaRPr lang="en-US" altLang="pt-BR" sz="1500" dirty="0">
              <a:solidFill>
                <a:srgbClr val="092474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951630" y="2886857"/>
            <a:ext cx="2397539" cy="867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pt-BR" altLang="pt-BR" sz="1500" b="1" dirty="0">
                <a:solidFill>
                  <a:schemeClr val="bg1"/>
                </a:solidFill>
                <a:latin typeface="Roboto Slab Regular" charset="0"/>
              </a:rPr>
              <a:t>3</a:t>
            </a:r>
            <a:r>
              <a:rPr lang="pt-BR" altLang="pt-BR" sz="1500" b="1" baseline="30000" dirty="0">
                <a:solidFill>
                  <a:schemeClr val="bg1"/>
                </a:solidFill>
              </a:rPr>
              <a:t>ª </a:t>
            </a:r>
            <a:r>
              <a:rPr lang="pt-BR" altLang="pt-BR" sz="1500" b="1" dirty="0" smtClean="0">
                <a:solidFill>
                  <a:schemeClr val="bg1"/>
                </a:solidFill>
              </a:rPr>
              <a:t>versão </a:t>
            </a:r>
            <a:r>
              <a:rPr lang="pt-BR" altLang="pt-BR" sz="1500" b="1" dirty="0">
                <a:solidFill>
                  <a:schemeClr val="bg1"/>
                </a:solidFill>
              </a:rPr>
              <a:t>BNCC</a:t>
            </a:r>
            <a:br>
              <a:rPr lang="pt-BR" altLang="pt-BR" sz="1500" b="1" dirty="0">
                <a:solidFill>
                  <a:schemeClr val="bg1"/>
                </a:solidFill>
              </a:rPr>
            </a:br>
            <a:r>
              <a:rPr lang="pt-BR" altLang="pt-BR" sz="1500" baseline="30000" dirty="0">
                <a:solidFill>
                  <a:schemeClr val="bg1"/>
                </a:solidFill>
              </a:rPr>
              <a:t/>
            </a:r>
            <a:br>
              <a:rPr lang="pt-BR" altLang="pt-BR" sz="1500" baseline="30000" dirty="0">
                <a:solidFill>
                  <a:schemeClr val="bg1"/>
                </a:solidFill>
              </a:rPr>
            </a:br>
            <a:endParaRPr lang="pt-BR" altLang="pt-BR" sz="1500" baseline="30000" dirty="0">
              <a:solidFill>
                <a:schemeClr val="bg1"/>
              </a:solidFill>
            </a:endParaRPr>
          </a:p>
          <a:p>
            <a:pPr algn="ctr"/>
            <a:endParaRPr lang="pt-BR" altLang="pt-BR" sz="1500" dirty="0">
              <a:solidFill>
                <a:schemeClr val="bg1"/>
              </a:solidFill>
              <a:latin typeface="Roboto Slab Regular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951681" y="3979854"/>
            <a:ext cx="4415576" cy="55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pt-BR" altLang="pt-BR" sz="1500" b="1" dirty="0">
                <a:solidFill>
                  <a:schemeClr val="bg1"/>
                </a:solidFill>
              </a:rPr>
              <a:t>2</a:t>
            </a:r>
            <a:r>
              <a:rPr lang="pt-BR" altLang="pt-BR" sz="1500" b="1" baseline="30000" dirty="0">
                <a:solidFill>
                  <a:schemeClr val="bg1"/>
                </a:solidFill>
              </a:rPr>
              <a:t>ª </a:t>
            </a:r>
            <a:r>
              <a:rPr lang="pt-BR" altLang="pt-BR" sz="1500" b="1" dirty="0" smtClean="0">
                <a:solidFill>
                  <a:schemeClr val="bg1"/>
                </a:solidFill>
              </a:rPr>
              <a:t>versão </a:t>
            </a:r>
            <a:r>
              <a:rPr lang="pt-BR" altLang="pt-BR" sz="1500" b="1" dirty="0">
                <a:solidFill>
                  <a:schemeClr val="bg1"/>
                </a:solidFill>
              </a:rPr>
              <a:t>BNCC</a:t>
            </a:r>
            <a:br>
              <a:rPr lang="pt-BR" altLang="pt-BR" sz="1500" b="1" dirty="0">
                <a:solidFill>
                  <a:schemeClr val="bg1"/>
                </a:solidFill>
              </a:rPr>
            </a:br>
            <a:endParaRPr lang="pt-BR" altLang="pt-BR" sz="1500" dirty="0">
              <a:solidFill>
                <a:schemeClr val="bg1"/>
              </a:solidFill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3426293" y="5257860"/>
            <a:ext cx="5448210" cy="335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pt-BR" altLang="pt-BR" sz="1500" b="1" dirty="0">
                <a:solidFill>
                  <a:schemeClr val="bg1"/>
                </a:solidFill>
              </a:rPr>
              <a:t>1</a:t>
            </a:r>
            <a:r>
              <a:rPr lang="pt-BR" altLang="pt-BR" sz="1500" b="1" baseline="30000" dirty="0">
                <a:solidFill>
                  <a:schemeClr val="bg1"/>
                </a:solidFill>
              </a:rPr>
              <a:t>ª </a:t>
            </a:r>
            <a:r>
              <a:rPr lang="pt-BR" altLang="pt-BR" sz="1500" b="1" dirty="0" smtClean="0">
                <a:solidFill>
                  <a:schemeClr val="bg1"/>
                </a:solidFill>
              </a:rPr>
              <a:t>versão </a:t>
            </a:r>
            <a:r>
              <a:rPr lang="pt-BR" altLang="pt-BR" sz="1500" b="1" dirty="0">
                <a:solidFill>
                  <a:schemeClr val="bg1"/>
                </a:solidFill>
              </a:rPr>
              <a:t>BNCC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90574" y="2857186"/>
            <a:ext cx="434471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altLang="pt-BR" sz="1700" b="1" dirty="0" smtClean="0">
                <a:solidFill>
                  <a:srgbClr val="092474"/>
                </a:solidFill>
              </a:rPr>
              <a:t>Audiências </a:t>
            </a:r>
            <a:r>
              <a:rPr lang="pt-BR" altLang="pt-BR" sz="1700" b="1" dirty="0">
                <a:solidFill>
                  <a:srgbClr val="092474"/>
                </a:solidFill>
              </a:rPr>
              <a:t>públicas do </a:t>
            </a:r>
            <a:r>
              <a:rPr lang="pt-BR" altLang="pt-BR" sz="1700" b="1" dirty="0" smtClean="0">
                <a:solidFill>
                  <a:srgbClr val="092474"/>
                </a:solidFill>
              </a:rPr>
              <a:t>CNE e contribuições </a:t>
            </a:r>
            <a:br>
              <a:rPr lang="pt-BR" altLang="pt-BR" sz="1700" b="1" dirty="0" smtClean="0">
                <a:solidFill>
                  <a:srgbClr val="092474"/>
                </a:solidFill>
              </a:rPr>
            </a:br>
            <a:r>
              <a:rPr lang="pt-BR" altLang="pt-BR" sz="1700" b="1" dirty="0" smtClean="0">
                <a:solidFill>
                  <a:srgbClr val="092474"/>
                </a:solidFill>
              </a:rPr>
              <a:t>de especialistas e educadores </a:t>
            </a:r>
            <a:r>
              <a:rPr lang="pt-BR" altLang="pt-BR" sz="1500" dirty="0" smtClean="0">
                <a:solidFill>
                  <a:srgbClr val="092474"/>
                </a:solidFill>
              </a:rPr>
              <a:t/>
            </a:r>
            <a:br>
              <a:rPr lang="pt-BR" altLang="pt-BR" sz="1500" dirty="0" smtClean="0">
                <a:solidFill>
                  <a:srgbClr val="092474"/>
                </a:solidFill>
              </a:rPr>
            </a:br>
            <a:r>
              <a:rPr lang="pt-BR" altLang="pt-BR" sz="1600" i="1" dirty="0" err="1" smtClean="0">
                <a:solidFill>
                  <a:srgbClr val="092474"/>
                </a:solidFill>
              </a:rPr>
              <a:t>jan</a:t>
            </a:r>
            <a:r>
              <a:rPr lang="pt-BR" altLang="pt-BR" sz="1600" i="1" dirty="0" smtClean="0">
                <a:solidFill>
                  <a:srgbClr val="092474"/>
                </a:solidFill>
              </a:rPr>
              <a:t>-mar 2017</a:t>
            </a:r>
            <a:r>
              <a:rPr lang="pt-BR" altLang="pt-BR" sz="1600" dirty="0">
                <a:solidFill>
                  <a:srgbClr val="092474"/>
                </a:solidFill>
              </a:rPr>
              <a:t/>
            </a:r>
            <a:br>
              <a:rPr lang="pt-BR" altLang="pt-BR" sz="1600" dirty="0">
                <a:solidFill>
                  <a:srgbClr val="092474"/>
                </a:solidFill>
              </a:rPr>
            </a:br>
            <a:endParaRPr lang="en-US" altLang="pt-BR" sz="1600" dirty="0">
              <a:solidFill>
                <a:srgbClr val="092474"/>
              </a:solidFill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390576" y="5190043"/>
            <a:ext cx="3023246" cy="110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altLang="pt-BR" sz="1700" b="1" dirty="0">
                <a:solidFill>
                  <a:srgbClr val="092474"/>
                </a:solidFill>
              </a:rPr>
              <a:t>12 milhões de contribuições</a:t>
            </a:r>
            <a:r>
              <a:rPr lang="pt-BR" altLang="pt-BR" sz="1700" dirty="0">
                <a:solidFill>
                  <a:srgbClr val="092474"/>
                </a:solidFill>
              </a:rPr>
              <a:t/>
            </a:r>
            <a:br>
              <a:rPr lang="pt-BR" altLang="pt-BR" sz="1700" dirty="0">
                <a:solidFill>
                  <a:srgbClr val="092474"/>
                </a:solidFill>
              </a:rPr>
            </a:br>
            <a:r>
              <a:rPr lang="pt-BR" altLang="pt-BR" sz="1600" dirty="0">
                <a:solidFill>
                  <a:srgbClr val="092474"/>
                </a:solidFill>
              </a:rPr>
              <a:t>na </a:t>
            </a:r>
            <a:r>
              <a:rPr lang="pt-BR" altLang="pt-BR" sz="1600" dirty="0" smtClean="0">
                <a:solidFill>
                  <a:srgbClr val="092474"/>
                </a:solidFill>
              </a:rPr>
              <a:t>consulta pública</a:t>
            </a:r>
            <a:r>
              <a:rPr lang="pt-BR" altLang="pt-BR" sz="1600" dirty="0">
                <a:solidFill>
                  <a:srgbClr val="092474"/>
                </a:solidFill>
              </a:rPr>
              <a:t/>
            </a:r>
            <a:br>
              <a:rPr lang="pt-BR" altLang="pt-BR" sz="1600" dirty="0">
                <a:solidFill>
                  <a:srgbClr val="092474"/>
                </a:solidFill>
              </a:rPr>
            </a:br>
            <a:r>
              <a:rPr lang="pt-BR" altLang="pt-BR" sz="1600" i="1" dirty="0">
                <a:solidFill>
                  <a:srgbClr val="092474"/>
                </a:solidFill>
              </a:rPr>
              <a:t>out 2015 – mar 2016</a:t>
            </a:r>
            <a:r>
              <a:rPr lang="pt-BR" altLang="pt-BR" sz="1600" dirty="0">
                <a:solidFill>
                  <a:srgbClr val="092474"/>
                </a:solidFill>
              </a:rPr>
              <a:t/>
            </a:r>
            <a:br>
              <a:rPr lang="pt-BR" altLang="pt-BR" sz="1600" dirty="0">
                <a:solidFill>
                  <a:srgbClr val="092474"/>
                </a:solidFill>
              </a:rPr>
            </a:br>
            <a:endParaRPr lang="en-US" altLang="pt-BR" sz="1600" dirty="0">
              <a:solidFill>
                <a:srgbClr val="092474"/>
              </a:solidFill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90575" y="1602984"/>
            <a:ext cx="3156332" cy="110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altLang="pt-BR" sz="1700" b="1" dirty="0" smtClean="0">
                <a:solidFill>
                  <a:srgbClr val="092474"/>
                </a:solidFill>
              </a:rPr>
              <a:t>Aprovação pelo CNE </a:t>
            </a:r>
            <a:br>
              <a:rPr lang="pt-BR" altLang="pt-BR" sz="1700" b="1" dirty="0" smtClean="0">
                <a:solidFill>
                  <a:srgbClr val="092474"/>
                </a:solidFill>
              </a:rPr>
            </a:br>
            <a:r>
              <a:rPr lang="pt-BR" altLang="pt-BR" sz="1700" b="1" dirty="0" smtClean="0">
                <a:solidFill>
                  <a:srgbClr val="092474"/>
                </a:solidFill>
              </a:rPr>
              <a:t>e homologação pelo MEC </a:t>
            </a:r>
          </a:p>
          <a:p>
            <a:r>
              <a:rPr lang="pt-BR" altLang="pt-BR" sz="1600" i="1" dirty="0" smtClean="0">
                <a:solidFill>
                  <a:srgbClr val="092474"/>
                </a:solidFill>
              </a:rPr>
              <a:t>dez 2017</a:t>
            </a:r>
            <a:r>
              <a:rPr lang="pt-BR" altLang="pt-BR" sz="1500" dirty="0">
                <a:solidFill>
                  <a:srgbClr val="092474"/>
                </a:solidFill>
              </a:rPr>
              <a:t/>
            </a:r>
            <a:br>
              <a:rPr lang="pt-BR" altLang="pt-BR" sz="1500" dirty="0">
                <a:solidFill>
                  <a:srgbClr val="092474"/>
                </a:solidFill>
              </a:rPr>
            </a:br>
            <a:endParaRPr lang="en-US" altLang="pt-BR" sz="1500" dirty="0">
              <a:solidFill>
                <a:srgbClr val="092474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153150" y="3211967"/>
            <a:ext cx="0" cy="779462"/>
          </a:xfrm>
          <a:prstGeom prst="line">
            <a:avLst/>
          </a:prstGeom>
          <a:ln w="12700" cmpd="sng">
            <a:solidFill>
              <a:srgbClr val="092474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53150" y="2268539"/>
            <a:ext cx="0" cy="643390"/>
          </a:xfrm>
          <a:prstGeom prst="line">
            <a:avLst/>
          </a:prstGeom>
          <a:ln w="12700" cmpd="sng">
            <a:solidFill>
              <a:srgbClr val="092474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153150" y="4327753"/>
            <a:ext cx="0" cy="906461"/>
          </a:xfrm>
          <a:prstGeom prst="line">
            <a:avLst/>
          </a:prstGeom>
          <a:ln w="12700" cmpd="sng">
            <a:solidFill>
              <a:srgbClr val="092474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34938" y="1007610"/>
            <a:ext cx="8890000" cy="574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174593" y="2694189"/>
            <a:ext cx="0" cy="2222525"/>
          </a:xfrm>
          <a:prstGeom prst="line">
            <a:avLst/>
          </a:prstGeom>
          <a:ln w="12700" cmpd="sng">
            <a:solidFill>
              <a:srgbClr val="092474"/>
            </a:solidFill>
            <a:prstDash val="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4"/>
          <p:cNvCxnSpPr/>
          <p:nvPr/>
        </p:nvCxnSpPr>
        <p:spPr>
          <a:xfrm flipH="1">
            <a:off x="0" y="2343404"/>
            <a:ext cx="7057571" cy="0"/>
          </a:xfrm>
          <a:prstGeom prst="line">
            <a:avLst/>
          </a:prstGeom>
          <a:ln w="38100" cmpd="sng">
            <a:solidFill>
              <a:srgbClr val="092474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Elipse 31"/>
          <p:cNvSpPr/>
          <p:nvPr/>
        </p:nvSpPr>
        <p:spPr>
          <a:xfrm>
            <a:off x="6529841" y="1642474"/>
            <a:ext cx="1326016" cy="1279488"/>
          </a:xfrm>
          <a:prstGeom prst="ellipse">
            <a:avLst/>
          </a:prstGeom>
          <a:solidFill>
            <a:srgbClr val="009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960"/>
              </a:lnSpc>
              <a:defRPr/>
            </a:pPr>
            <a:endParaRPr lang="pt-BR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2291" name="CaixaDeTexto 1"/>
          <p:cNvSpPr txBox="1">
            <a:spLocks noChangeArrowheads="1"/>
          </p:cNvSpPr>
          <p:nvPr/>
        </p:nvSpPr>
        <p:spPr bwMode="auto">
          <a:xfrm flipH="1">
            <a:off x="361950" y="223838"/>
            <a:ext cx="5599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rgbClr val="092474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PRÓXIMOS PASSOS</a:t>
            </a:r>
            <a:r>
              <a:rPr lang="pt-BR" altLang="pt-BR" b="1" baseline="30000" dirty="0">
                <a:solidFill>
                  <a:srgbClr val="092474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*</a:t>
            </a:r>
          </a:p>
        </p:txBody>
      </p:sp>
      <p:sp>
        <p:nvSpPr>
          <p:cNvPr id="12304" name="CaixaDeTexto 1"/>
          <p:cNvSpPr txBox="1">
            <a:spLocks noChangeArrowheads="1"/>
          </p:cNvSpPr>
          <p:nvPr/>
        </p:nvSpPr>
        <p:spPr bwMode="auto">
          <a:xfrm>
            <a:off x="368300" y="6186488"/>
            <a:ext cx="6996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595959"/>
                </a:solidFill>
                <a:ea typeface="MS PGothic" panose="020B0600070205080204" pitchFamily="34" charset="-128"/>
              </a:rPr>
              <a:t>*Informações referentes às etapas de educação infantil e ensino fundamental da BNCC. A etapa de ensino </a:t>
            </a:r>
            <a:r>
              <a:rPr lang="pt-BR" altLang="pt-BR" sz="1200" dirty="0" smtClean="0">
                <a:solidFill>
                  <a:srgbClr val="595959"/>
                </a:solidFill>
                <a:ea typeface="MS PGothic" panose="020B0600070205080204" pitchFamily="34" charset="-128"/>
              </a:rPr>
              <a:t>  </a:t>
            </a:r>
            <a:br>
              <a:rPr lang="pt-BR" altLang="pt-BR" sz="1200" dirty="0" smtClean="0">
                <a:solidFill>
                  <a:srgbClr val="595959"/>
                </a:solidFill>
                <a:ea typeface="MS PGothic" panose="020B0600070205080204" pitchFamily="34" charset="-128"/>
              </a:rPr>
            </a:br>
            <a:r>
              <a:rPr lang="pt-BR" altLang="pt-BR" sz="1200" dirty="0" smtClean="0">
                <a:solidFill>
                  <a:srgbClr val="595959"/>
                </a:solidFill>
                <a:ea typeface="MS PGothic" panose="020B0600070205080204" pitchFamily="34" charset="-128"/>
              </a:rPr>
              <a:t>   médio </a:t>
            </a:r>
            <a:r>
              <a:rPr lang="pt-BR" altLang="pt-BR" sz="1200" dirty="0">
                <a:solidFill>
                  <a:srgbClr val="595959"/>
                </a:solidFill>
                <a:ea typeface="MS PGothic" panose="020B0600070205080204" pitchFamily="34" charset="-128"/>
              </a:rPr>
              <a:t>terá processo semelhante, mas posteriormente, devido a definições da estrutura da etapa.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964307" y="2671512"/>
            <a:ext cx="0" cy="460375"/>
          </a:xfrm>
          <a:prstGeom prst="line">
            <a:avLst/>
          </a:prstGeom>
          <a:ln w="12700" cmpd="sng">
            <a:solidFill>
              <a:srgbClr val="092474"/>
            </a:solidFill>
            <a:prstDash val="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tângulo 22"/>
          <p:cNvSpPr/>
          <p:nvPr/>
        </p:nvSpPr>
        <p:spPr>
          <a:xfrm>
            <a:off x="2249502" y="3079272"/>
            <a:ext cx="1161355" cy="1583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pt-BR" altLang="pt-BR" sz="1400" dirty="0" smtClean="0">
                <a:solidFill>
                  <a:srgbClr val="092474"/>
                </a:solidFill>
                <a:cs typeface="Calibri" panose="020F0502020204030204" pitchFamily="34" charset="0"/>
              </a:rPr>
              <a:t>Estados </a:t>
            </a:r>
            <a:r>
              <a:rPr lang="pt-BR" altLang="pt-BR" sz="1400" dirty="0">
                <a:solidFill>
                  <a:srgbClr val="092474"/>
                </a:solidFill>
                <a:cs typeface="Calibri" panose="020F0502020204030204" pitchFamily="34" charset="0"/>
              </a:rPr>
              <a:t>apresentam </a:t>
            </a:r>
            <a:r>
              <a:rPr lang="pt-BR" altLang="pt-BR" sz="1400" b="1" dirty="0">
                <a:solidFill>
                  <a:srgbClr val="092474"/>
                </a:solidFill>
                <a:cs typeface="Calibri" panose="020F0502020204030204" pitchFamily="34" charset="0"/>
              </a:rPr>
              <a:t>primeira versão </a:t>
            </a:r>
            <a:r>
              <a:rPr lang="pt-BR" altLang="pt-BR" sz="1400" b="1" dirty="0" smtClean="0">
                <a:solidFill>
                  <a:srgbClr val="092474"/>
                </a:solidFill>
                <a:cs typeface="Calibri" panose="020F0502020204030204" pitchFamily="34" charset="0"/>
              </a:rPr>
              <a:t/>
            </a:r>
            <a:br>
              <a:rPr lang="pt-BR" altLang="pt-BR" sz="1400" b="1" dirty="0" smtClean="0">
                <a:solidFill>
                  <a:srgbClr val="092474"/>
                </a:solidFill>
                <a:cs typeface="Calibri" panose="020F0502020204030204" pitchFamily="34" charset="0"/>
              </a:rPr>
            </a:br>
            <a:r>
              <a:rPr lang="pt-BR" altLang="pt-BR" sz="1400" dirty="0" smtClean="0">
                <a:solidFill>
                  <a:srgbClr val="092474"/>
                </a:solidFill>
                <a:cs typeface="Calibri" panose="020F0502020204030204" pitchFamily="34" charset="0"/>
              </a:rPr>
              <a:t>da </a:t>
            </a:r>
            <a:r>
              <a:rPr lang="pt-BR" altLang="pt-BR" sz="1400" dirty="0">
                <a:solidFill>
                  <a:srgbClr val="092474"/>
                </a:solidFill>
                <a:cs typeface="Calibri" panose="020F0502020204030204" pitchFamily="34" charset="0"/>
              </a:rPr>
              <a:t>nova proposta curricular</a:t>
            </a:r>
            <a:endParaRPr lang="pt-BR" altLang="pt-BR" sz="1400" dirty="0" smtClean="0">
              <a:solidFill>
                <a:srgbClr val="092474"/>
              </a:solidFill>
              <a:cs typeface="Calibri" panose="020F0502020204030204" pitchFamily="34" charset="0"/>
            </a:endParaRPr>
          </a:p>
        </p:txBody>
      </p:sp>
      <p:sp>
        <p:nvSpPr>
          <p:cNvPr id="25" name="Retângulo 22"/>
          <p:cNvSpPr/>
          <p:nvPr/>
        </p:nvSpPr>
        <p:spPr>
          <a:xfrm>
            <a:off x="843430" y="3079272"/>
            <a:ext cx="1279283" cy="2000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pt-BR" altLang="pt-BR" sz="1400" dirty="0" smtClean="0">
                <a:solidFill>
                  <a:srgbClr val="092474"/>
                </a:solidFill>
                <a:cs typeface="Calibri" panose="020F0502020204030204" pitchFamily="34" charset="0"/>
              </a:rPr>
              <a:t>Redes </a:t>
            </a:r>
            <a:r>
              <a:rPr lang="pt-BR" altLang="pt-BR" sz="1400" dirty="0">
                <a:solidFill>
                  <a:srgbClr val="092474"/>
                </a:solidFill>
                <a:cs typeface="Calibri" panose="020F0502020204030204" pitchFamily="34" charset="0"/>
              </a:rPr>
              <a:t>em regime de colaboração iniciam a </a:t>
            </a:r>
            <a:r>
              <a:rPr lang="pt-BR" altLang="pt-BR" sz="1400" b="1" dirty="0">
                <a:solidFill>
                  <a:srgbClr val="092474"/>
                </a:solidFill>
                <a:cs typeface="Calibri" panose="020F0502020204030204" pitchFamily="34" charset="0"/>
              </a:rPr>
              <a:t>(</a:t>
            </a:r>
            <a:r>
              <a:rPr lang="pt-BR" altLang="pt-BR" sz="1400" b="1" dirty="0" err="1">
                <a:solidFill>
                  <a:srgbClr val="092474"/>
                </a:solidFill>
                <a:cs typeface="Calibri" panose="020F0502020204030204" pitchFamily="34" charset="0"/>
              </a:rPr>
              <a:t>re</a:t>
            </a:r>
            <a:r>
              <a:rPr lang="pt-BR" altLang="pt-BR" sz="1400" b="1" dirty="0">
                <a:solidFill>
                  <a:srgbClr val="092474"/>
                </a:solidFill>
                <a:cs typeface="Calibri" panose="020F0502020204030204" pitchFamily="34" charset="0"/>
              </a:rPr>
              <a:t>)elaboração curricular </a:t>
            </a:r>
            <a:r>
              <a:rPr lang="pt-BR" altLang="pt-BR" sz="1400" dirty="0" smtClean="0">
                <a:solidFill>
                  <a:srgbClr val="092474"/>
                </a:solidFill>
                <a:cs typeface="Calibri" panose="020F0502020204030204" pitchFamily="34" charset="0"/>
              </a:rPr>
              <a:t/>
            </a:r>
            <a:br>
              <a:rPr lang="pt-BR" altLang="pt-BR" sz="1400" dirty="0" smtClean="0">
                <a:solidFill>
                  <a:srgbClr val="092474"/>
                </a:solidFill>
                <a:cs typeface="Calibri" panose="020F0502020204030204" pitchFamily="34" charset="0"/>
              </a:rPr>
            </a:br>
            <a:r>
              <a:rPr lang="pt-BR" altLang="pt-BR" sz="1400" dirty="0" smtClean="0">
                <a:solidFill>
                  <a:srgbClr val="092474"/>
                </a:solidFill>
                <a:cs typeface="Calibri" panose="020F0502020204030204" pitchFamily="34" charset="0"/>
              </a:rPr>
              <a:t>de </a:t>
            </a:r>
            <a:r>
              <a:rPr lang="pt-BR" altLang="pt-BR" sz="1400" dirty="0">
                <a:solidFill>
                  <a:srgbClr val="092474"/>
                </a:solidFill>
                <a:cs typeface="Calibri" panose="020F0502020204030204" pitchFamily="34" charset="0"/>
              </a:rPr>
              <a:t>acordo </a:t>
            </a:r>
            <a:r>
              <a:rPr lang="pt-BR" altLang="pt-BR" sz="1400" dirty="0" smtClean="0">
                <a:solidFill>
                  <a:srgbClr val="092474"/>
                </a:solidFill>
                <a:cs typeface="Calibri" panose="020F0502020204030204" pitchFamily="34" charset="0"/>
              </a:rPr>
              <a:t/>
            </a:r>
            <a:br>
              <a:rPr lang="pt-BR" altLang="pt-BR" sz="1400" dirty="0" smtClean="0">
                <a:solidFill>
                  <a:srgbClr val="092474"/>
                </a:solidFill>
                <a:cs typeface="Calibri" panose="020F0502020204030204" pitchFamily="34" charset="0"/>
              </a:rPr>
            </a:br>
            <a:r>
              <a:rPr lang="pt-BR" altLang="pt-BR" sz="1400" dirty="0" smtClean="0">
                <a:solidFill>
                  <a:srgbClr val="092474"/>
                </a:solidFill>
                <a:cs typeface="Calibri" panose="020F0502020204030204" pitchFamily="34" charset="0"/>
              </a:rPr>
              <a:t>com a </a:t>
            </a:r>
            <a:r>
              <a:rPr lang="pt-BR" altLang="pt-BR" sz="1400" dirty="0">
                <a:solidFill>
                  <a:srgbClr val="092474"/>
                </a:solidFill>
                <a:cs typeface="Calibri" panose="020F0502020204030204" pitchFamily="34" charset="0"/>
              </a:rPr>
              <a:t>BNCC homologada</a:t>
            </a:r>
            <a:endParaRPr lang="pt-BR" altLang="pt-BR" sz="1400" dirty="0" smtClean="0">
              <a:solidFill>
                <a:srgbClr val="092474"/>
              </a:solidFill>
              <a:cs typeface="Calibri" panose="020F0502020204030204" pitchFamily="34" charset="0"/>
            </a:endParaRPr>
          </a:p>
        </p:txBody>
      </p:sp>
      <p:sp>
        <p:nvSpPr>
          <p:cNvPr id="30" name="CaixaDeTexto 30"/>
          <p:cNvSpPr txBox="1">
            <a:spLocks noChangeArrowheads="1"/>
          </p:cNvSpPr>
          <p:nvPr/>
        </p:nvSpPr>
        <p:spPr bwMode="auto">
          <a:xfrm>
            <a:off x="858624" y="2165087"/>
            <a:ext cx="801461" cy="327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lnSpc>
                <a:spcPts val="1725"/>
              </a:lnSpc>
              <a:spcBef>
                <a:spcPct val="0"/>
              </a:spcBef>
              <a:buFontTx/>
              <a:buNone/>
            </a:pPr>
            <a:r>
              <a:rPr lang="pt-BR" altLang="pt-BR" sz="2000" b="1" dirty="0" smtClean="0">
                <a:solidFill>
                  <a:srgbClr val="092474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2018</a:t>
            </a:r>
            <a:endParaRPr lang="pt-BR" altLang="pt-BR" sz="2000" b="1" dirty="0">
              <a:solidFill>
                <a:srgbClr val="092474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2301" name="CaixaDeTexto 32"/>
          <p:cNvSpPr txBox="1">
            <a:spLocks noChangeArrowheads="1"/>
          </p:cNvSpPr>
          <p:nvPr/>
        </p:nvSpPr>
        <p:spPr bwMode="auto">
          <a:xfrm>
            <a:off x="6628042" y="2050117"/>
            <a:ext cx="121874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000" b="1" dirty="0" smtClean="0">
                <a:solidFill>
                  <a:schemeClr val="bg1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2019/20</a:t>
            </a:r>
            <a:endParaRPr lang="pt-BR" altLang="pt-BR" sz="2000" b="1" dirty="0">
              <a:solidFill>
                <a:schemeClr val="bg1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2296" name="CaixaDeTexto 20"/>
          <p:cNvSpPr txBox="1">
            <a:spLocks noChangeArrowheads="1"/>
          </p:cNvSpPr>
          <p:nvPr/>
        </p:nvSpPr>
        <p:spPr bwMode="auto">
          <a:xfrm>
            <a:off x="861574" y="2417060"/>
            <a:ext cx="644966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00" b="1" dirty="0" smtClean="0">
                <a:solidFill>
                  <a:srgbClr val="092474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JANEIRO</a:t>
            </a:r>
            <a:endParaRPr lang="pt-BR" altLang="pt-BR" sz="1000" b="1" dirty="0">
              <a:solidFill>
                <a:srgbClr val="092474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35" name="CaixaDeTexto 20"/>
          <p:cNvSpPr txBox="1">
            <a:spLocks noChangeArrowheads="1"/>
          </p:cNvSpPr>
          <p:nvPr/>
        </p:nvSpPr>
        <p:spPr bwMode="auto">
          <a:xfrm>
            <a:off x="2249504" y="2417060"/>
            <a:ext cx="495373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00" b="1" dirty="0" smtClean="0">
                <a:solidFill>
                  <a:srgbClr val="092474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MAIO</a:t>
            </a:r>
            <a:endParaRPr lang="pt-BR" altLang="pt-BR" sz="1000" b="1" dirty="0">
              <a:solidFill>
                <a:srgbClr val="092474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371285" y="2676047"/>
            <a:ext cx="0" cy="455839"/>
          </a:xfrm>
          <a:prstGeom prst="line">
            <a:avLst/>
          </a:prstGeom>
          <a:ln w="12700" cmpd="sng">
            <a:solidFill>
              <a:srgbClr val="092474"/>
            </a:solidFill>
            <a:prstDash val="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tângulo 22"/>
          <p:cNvSpPr/>
          <p:nvPr/>
        </p:nvSpPr>
        <p:spPr>
          <a:xfrm>
            <a:off x="3555788" y="3079272"/>
            <a:ext cx="1161355" cy="1583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pt-BR" altLang="pt-BR" sz="1400" b="1" dirty="0">
                <a:solidFill>
                  <a:srgbClr val="092474"/>
                </a:solidFill>
                <a:cs typeface="Calibri" panose="020F0502020204030204" pitchFamily="34" charset="0"/>
              </a:rPr>
              <a:t>C</a:t>
            </a:r>
            <a:r>
              <a:rPr lang="pt-BR" altLang="pt-BR" sz="1400" b="1" dirty="0" smtClean="0">
                <a:solidFill>
                  <a:srgbClr val="092474"/>
                </a:solidFill>
                <a:cs typeface="Calibri" panose="020F0502020204030204" pitchFamily="34" charset="0"/>
              </a:rPr>
              <a:t>onsultas </a:t>
            </a:r>
            <a:r>
              <a:rPr lang="pt-BR" altLang="pt-BR" sz="1400" b="1" dirty="0">
                <a:solidFill>
                  <a:srgbClr val="092474"/>
                </a:solidFill>
                <a:cs typeface="Calibri" panose="020F0502020204030204" pitchFamily="34" charset="0"/>
              </a:rPr>
              <a:t>públicas </a:t>
            </a:r>
            <a:r>
              <a:rPr lang="pt-BR" altLang="pt-BR" sz="1400" dirty="0">
                <a:solidFill>
                  <a:srgbClr val="092474"/>
                </a:solidFill>
                <a:cs typeface="Calibri" panose="020F0502020204030204" pitchFamily="34" charset="0"/>
              </a:rPr>
              <a:t>sobre a primeira versão da proposta curricular</a:t>
            </a:r>
            <a:endParaRPr lang="pt-BR" altLang="pt-BR" sz="1400" dirty="0" smtClean="0">
              <a:solidFill>
                <a:srgbClr val="092474"/>
              </a:solidFill>
              <a:cs typeface="Calibri" panose="020F0502020204030204" pitchFamily="34" charset="0"/>
            </a:endParaRPr>
          </a:p>
        </p:txBody>
      </p:sp>
      <p:sp>
        <p:nvSpPr>
          <p:cNvPr id="38" name="CaixaDeTexto 20"/>
          <p:cNvSpPr txBox="1">
            <a:spLocks noChangeArrowheads="1"/>
          </p:cNvSpPr>
          <p:nvPr/>
        </p:nvSpPr>
        <p:spPr bwMode="auto">
          <a:xfrm>
            <a:off x="3555790" y="2417060"/>
            <a:ext cx="562937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00" b="1" dirty="0" smtClean="0">
                <a:solidFill>
                  <a:srgbClr val="092474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JUNHO</a:t>
            </a:r>
            <a:endParaRPr lang="pt-BR" altLang="pt-BR" sz="1000" b="1" dirty="0">
              <a:solidFill>
                <a:srgbClr val="092474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677571" y="2676047"/>
            <a:ext cx="0" cy="455839"/>
          </a:xfrm>
          <a:prstGeom prst="line">
            <a:avLst/>
          </a:prstGeom>
          <a:ln w="12700" cmpd="sng">
            <a:solidFill>
              <a:srgbClr val="092474"/>
            </a:solidFill>
            <a:prstDash val="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tângulo 22"/>
          <p:cNvSpPr/>
          <p:nvPr/>
        </p:nvSpPr>
        <p:spPr>
          <a:xfrm>
            <a:off x="4907431" y="3079272"/>
            <a:ext cx="1161355" cy="1583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pt-BR" altLang="pt-BR" sz="1400" dirty="0" smtClean="0">
                <a:solidFill>
                  <a:srgbClr val="092474"/>
                </a:solidFill>
                <a:cs typeface="Calibri" panose="020F0502020204030204" pitchFamily="34" charset="0"/>
              </a:rPr>
              <a:t>Envio </a:t>
            </a:r>
            <a:r>
              <a:rPr lang="pt-BR" altLang="pt-BR" sz="1400" dirty="0">
                <a:solidFill>
                  <a:srgbClr val="092474"/>
                </a:solidFill>
                <a:cs typeface="Calibri" panose="020F0502020204030204" pitchFamily="34" charset="0"/>
              </a:rPr>
              <a:t>de proposta curricular aos </a:t>
            </a:r>
            <a:r>
              <a:rPr lang="pt-BR" altLang="pt-BR" sz="1400" b="1" dirty="0">
                <a:solidFill>
                  <a:srgbClr val="092474"/>
                </a:solidFill>
                <a:cs typeface="Calibri" panose="020F0502020204030204" pitchFamily="34" charset="0"/>
              </a:rPr>
              <a:t>Conselhos Estaduais</a:t>
            </a:r>
            <a:endParaRPr lang="pt-BR" altLang="pt-BR" sz="1400" b="1" dirty="0" smtClean="0">
              <a:solidFill>
                <a:srgbClr val="092474"/>
              </a:solidFill>
              <a:cs typeface="Calibri" panose="020F0502020204030204" pitchFamily="34" charset="0"/>
            </a:endParaRPr>
          </a:p>
        </p:txBody>
      </p:sp>
      <p:sp>
        <p:nvSpPr>
          <p:cNvPr id="45" name="CaixaDeTexto 20"/>
          <p:cNvSpPr txBox="1">
            <a:spLocks noChangeArrowheads="1"/>
          </p:cNvSpPr>
          <p:nvPr/>
        </p:nvSpPr>
        <p:spPr bwMode="auto">
          <a:xfrm>
            <a:off x="4907433" y="2417060"/>
            <a:ext cx="837138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00" b="1" dirty="0" smtClean="0">
                <a:solidFill>
                  <a:srgbClr val="092474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NOVEMBRO</a:t>
            </a:r>
            <a:endParaRPr lang="pt-BR" altLang="pt-BR" sz="1000" b="1" dirty="0">
              <a:solidFill>
                <a:srgbClr val="092474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029214" y="2676047"/>
            <a:ext cx="0" cy="455839"/>
          </a:xfrm>
          <a:prstGeom prst="line">
            <a:avLst/>
          </a:prstGeom>
          <a:ln w="12700" cmpd="sng">
            <a:solidFill>
              <a:srgbClr val="092474"/>
            </a:solidFill>
            <a:prstDash val="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Elipse 31"/>
          <p:cNvSpPr/>
          <p:nvPr/>
        </p:nvSpPr>
        <p:spPr>
          <a:xfrm>
            <a:off x="6529841" y="3175546"/>
            <a:ext cx="1326016" cy="1279488"/>
          </a:xfrm>
          <a:prstGeom prst="ellipse">
            <a:avLst/>
          </a:prstGeom>
          <a:solidFill>
            <a:srgbClr val="092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960"/>
              </a:lnSpc>
              <a:defRPr/>
            </a:pPr>
            <a:endParaRPr lang="pt-BR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1661" y="3550437"/>
            <a:ext cx="1143963" cy="494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pt-BR" sz="1600" b="1" dirty="0">
                <a:solidFill>
                  <a:schemeClr val="bg1"/>
                </a:solidFill>
                <a:latin typeface="Calibri"/>
                <a:cs typeface="Calibri"/>
              </a:rPr>
              <a:t>Formação </a:t>
            </a:r>
            <a:r>
              <a:rPr lang="pt-BR" sz="1600" b="1" dirty="0" smtClean="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pt-BR" sz="1600" b="1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pt-BR" sz="1600" b="1" dirty="0" smtClean="0">
                <a:solidFill>
                  <a:schemeClr val="bg1"/>
                </a:solidFill>
                <a:latin typeface="Calibri"/>
                <a:cs typeface="Calibri"/>
              </a:rPr>
              <a:t>continuada</a:t>
            </a:r>
            <a:endParaRPr lang="pt-BR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0" name="Elipse 31"/>
          <p:cNvSpPr/>
          <p:nvPr/>
        </p:nvSpPr>
        <p:spPr>
          <a:xfrm>
            <a:off x="6529841" y="4608832"/>
            <a:ext cx="1326016" cy="1279488"/>
          </a:xfrm>
          <a:prstGeom prst="ellipse">
            <a:avLst/>
          </a:prstGeom>
          <a:solidFill>
            <a:srgbClr val="092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960"/>
              </a:lnSpc>
              <a:defRPr/>
            </a:pPr>
            <a:endParaRPr lang="pt-BR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789879" y="4874870"/>
            <a:ext cx="807533" cy="6914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pt-BR" sz="1600" b="1" dirty="0" smtClean="0">
                <a:solidFill>
                  <a:schemeClr val="bg1"/>
                </a:solidFill>
                <a:latin typeface="Calibri"/>
                <a:cs typeface="Calibri"/>
              </a:rPr>
              <a:t>BNCC </a:t>
            </a:r>
            <a:br>
              <a:rPr lang="pt-BR" sz="1600" b="1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pt-BR" sz="1600" b="1" dirty="0" smtClean="0">
                <a:solidFill>
                  <a:schemeClr val="bg1"/>
                </a:solidFill>
                <a:latin typeface="Calibri"/>
                <a:cs typeface="Calibri"/>
              </a:rPr>
              <a:t>na sala </a:t>
            </a:r>
            <a:br>
              <a:rPr lang="pt-BR" sz="1600" b="1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pt-BR" sz="1600" b="1" dirty="0" smtClean="0">
                <a:solidFill>
                  <a:schemeClr val="bg1"/>
                </a:solidFill>
                <a:latin typeface="Calibri"/>
                <a:cs typeface="Calibri"/>
              </a:rPr>
              <a:t>de aula</a:t>
            </a:r>
            <a:endParaRPr lang="pt-BR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6367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349</Words>
  <Application>Microsoft Macintosh PowerPoint</Application>
  <PresentationFormat>On-screen Show (4:3)</PresentationFormat>
  <Paragraphs>96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Bordon</dc:creator>
  <cp:lastModifiedBy>Thiago Lyra</cp:lastModifiedBy>
  <cp:revision>25</cp:revision>
  <dcterms:modified xsi:type="dcterms:W3CDTF">2018-04-25T19:11:31Z</dcterms:modified>
</cp:coreProperties>
</file>